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lv"/>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v"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v"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lv">
                <a:solidFill>
                  <a:schemeClr val="tx1">
                    <a:lumMod val="50000"/>
                    <a:lumOff val="50000"/>
                  </a:schemeClr>
                </a:solidFill>
              </a:rPr>
              <a:t>Nr.45 Dieva Vārds</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lv" sz="4400"/>
              <a:t>Labās ziņas no eņģeļa</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lv" sz="4000">
                <a:solidFill>
                  <a:srgbClr val="FF0000"/>
                </a:solidFill>
              </a:rPr>
              <a:t>Šodienas viktorīna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lv" sz="3600">
                <a:solidFill>
                  <a:schemeClr val="tx1">
                    <a:lumMod val="65000"/>
                    <a:lumOff val="35000"/>
                  </a:schemeClr>
                </a:solidFill>
              </a:rPr>
              <a:t>Kurš deva ziņas Marijai?</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lv" sz="2800">
                <a:solidFill>
                  <a:schemeClr val="tx1">
                    <a:lumMod val="65000"/>
                    <a:lumOff val="35000"/>
                  </a:schemeClr>
                </a:solidFill>
              </a:rPr>
              <a:t>① </a:t>
            </a:r>
            <a:r xmlns:a="http://schemas.openxmlformats.org/drawingml/2006/main">
              <a:rPr altLang="ko-KR" dirty="0" lang="lv" sz="2800">
                <a:solidFill>
                  <a:schemeClr val="tx1">
                    <a:lumMod val="65000"/>
                    <a:lumOff val="35000"/>
                  </a:schemeClr>
                </a:solidFill>
              </a:rPr>
              <a:t>Sātans</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lv" sz="2800">
                <a:solidFill>
                  <a:schemeClr val="tx1">
                    <a:lumMod val="65000"/>
                    <a:lumOff val="35000"/>
                  </a:schemeClr>
                </a:solidFill>
              </a:rPr>
              <a:t>② </a:t>
            </a:r>
            <a:r xmlns:a="http://schemas.openxmlformats.org/drawingml/2006/main">
              <a:rPr altLang="ko-KR" dirty="0" lang="lv" sz="2800">
                <a:solidFill>
                  <a:schemeClr val="tx1">
                    <a:lumMod val="65000"/>
                    <a:lumOff val="35000"/>
                  </a:schemeClr>
                </a:solidFill>
              </a:rPr>
              <a:t>Mērijas draugs</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lv" sz="2800">
                <a:solidFill>
                  <a:schemeClr val="tx1">
                    <a:lumMod val="65000"/>
                    <a:lumOff val="35000"/>
                  </a:schemeClr>
                </a:solidFill>
              </a:rPr>
              <a:t>③ </a:t>
            </a:r>
            <a:r xmlns:a="http://schemas.openxmlformats.org/drawingml/2006/main">
              <a:rPr altLang="ko-KR" dirty="0" lang="lv" sz="2800">
                <a:solidFill>
                  <a:schemeClr val="tx1">
                    <a:lumMod val="65000"/>
                    <a:lumOff val="35000"/>
                  </a:schemeClr>
                </a:solidFill>
              </a:rPr>
              <a:t>Eņģelis</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lv" sz="2800">
                <a:solidFill>
                  <a:schemeClr val="tx1">
                    <a:lumMod val="65000"/>
                    <a:lumOff val="35000"/>
                  </a:schemeClr>
                </a:solidFill>
              </a:rPr>
              <a:t>④ </a:t>
            </a:r>
            <a:r xmlns:a="http://schemas.openxmlformats.org/drawingml/2006/main">
              <a:rPr altLang="ko-KR" dirty="0" lang="lv" sz="2800">
                <a:solidFill>
                  <a:schemeClr val="tx1">
                    <a:lumMod val="65000"/>
                    <a:lumOff val="35000"/>
                  </a:schemeClr>
                </a:solidFill>
              </a:rPr>
              <a:t>Jēzu</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lv" sz="2800">
                <a:solidFill>
                  <a:srgbClr val="FF0000"/>
                </a:solidFill>
              </a:rPr>
              <a:t>③ </a:t>
            </a:r>
            <a:r xmlns:a="http://schemas.openxmlformats.org/drawingml/2006/main">
              <a:rPr altLang="ko-KR" dirty="0" lang="lv" sz="2800">
                <a:solidFill>
                  <a:srgbClr val="FF0000"/>
                </a:solidFill>
              </a:rPr>
              <a:t>Eņģelis</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NĒ. 54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Samariete pie akas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kas dzers ūdeni, ko es viņam dodu, tas nekad neslāps. Patiešām, ūdens, ko es viņam došu, kļūs viņā par ūdens avotu, kas plūst uz mūžīgo dzīvību."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Džons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Kad Jēzus gāja cauri Samarijas zemei, viņš pie akas sastapa sievieti un teica. "Lūdzu, iedod man ūdeni."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lv" altLang="ko-KR" sz="2600">
                <a:solidFill>
                  <a:schemeClr val="tx1">
                    <a:lumMod val="65000"/>
                    <a:lumOff val="35000"/>
                  </a:schemeClr>
                </a:solidFill>
              </a:rPr>
              <a:t>Sieviete bija pārsteidzoša. Jo ebreji nerunā ar samariešiem. "Ja jūs zinātu, kas es esmu, jūs būtu man prasījuši ūdeni." Jēzus teica</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lv" altLang="ko-KR" sz="2600">
                <a:solidFill>
                  <a:schemeClr val="tx1">
                    <a:lumMod val="65000"/>
                    <a:lumOff val="35000"/>
                  </a:schemeClr>
                </a:solidFill>
              </a:rPr>
              <a:t>"Jo ūdens, ko es dodu, ir dzīvības ūdens, kas nekad vairs neslāps." Sieviete kļuva ziņkārīga par Jēzu. "Kas tu esi, vai vari man iedot to ūdeni?"</a:t>
            </a:r>
            <a:r xmlns:a="http://schemas.openxmlformats.org/drawingml/2006/main">
              <a:rPr lang="lv"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"Es esmu Kristus un Dieva Dēls," Jēzus atbildēja. Viņa par to bija pārsteigta.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lv" altLang="ko-KR" sz="2600">
                <a:solidFill>
                  <a:schemeClr val="tx1">
                    <a:lumMod val="65000"/>
                    <a:lumOff val="35000"/>
                  </a:schemeClr>
                </a:solidFill>
              </a:rPr>
              <a:t>Viņa atstāja savu ūdens burku un devās atpakaļ uz pilsētu un stāstīja cilvēkiem par Jēzu. Daudzi cilvēki ieradās satikt Jēzu un ticēja Viņam kā savam Glābējam.</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Tiklīdz samariete satika Jēzu, viņa atstāja ūdens trauku un devās atpakaļ uz ciematu, lai sniegtu ciema iedzīvotājiem labo vēsti par glābšanu.</a:t>
            </a:r>
            <a:r xmlns:a="http://schemas.openxmlformats.org/drawingml/2006/main">
              <a:rPr altLang="en-US" lang="lv" sz="3200">
                <a:solidFill>
                  <a:schemeClr val="tx1">
                    <a:lumMod val="65000"/>
                    <a:lumOff val="35000"/>
                  </a:schemeClr>
                </a:solidFill>
              </a:rPr>
              <a:t> </a:t>
            </a:r>
            <a:r xmlns:a="http://schemas.openxmlformats.org/drawingml/2006/main">
              <a:rPr altLang="ko-KR" lang="lv" sz="3200">
                <a:solidFill>
                  <a:schemeClr val="tx1">
                    <a:lumMod val="65000"/>
                    <a:lumOff val="35000"/>
                  </a:schemeClr>
                </a:solidFill>
              </a:rPr>
              <a:t>Galu galā daudzi cilvēki tika izglābti, klausoties un ticot evaņģēlijam, ko viņa sludināja.</a:t>
            </a:r>
            <a:r xmlns:a="http://schemas.openxmlformats.org/drawingml/2006/main">
              <a:rPr altLang="en-US" lang="lv"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lv" sz="3200">
                <a:solidFill>
                  <a:schemeClr val="tx1">
                    <a:lumMod val="65000"/>
                    <a:lumOff val="35000"/>
                  </a:schemeClr>
                </a:solidFill>
              </a:rPr>
              <a:t>Vai esi satikusi Jēzu? Vai tu stāsti citiem par Jēzu? Kā ar Jēzu iepazīstināt citus kā samarieti?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rgbClr val="ff0000"/>
                </a:solidFill>
              </a:rPr>
              <a:t>Kas ir Jēzus?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a:t>
            </a:r>
            <a:r xmlns:a="http://schemas.openxmlformats.org/drawingml/2006/main">
              <a:rPr altLang="en-US" lang="lv" sz="3600">
                <a:solidFill>
                  <a:srgbClr val="0070c0"/>
                </a:solidFill>
              </a:rPr>
              <a:t> </a:t>
            </a:r>
            <a:r xmlns:a="http://schemas.openxmlformats.org/drawingml/2006/main">
              <a:rPr altLang="ko-KR" lang="lv" sz="3600">
                <a:solidFill>
                  <a:srgbClr val="0070c0"/>
                </a:solidFill>
              </a:rPr>
              <a:t>ir..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tas, kurš dod mums dzīvības ūdeni, lai mēs nekad neslāptu pēc savām dvēselēm.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Kur Jēzus satika samarieti?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pilī</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uz pilsētu</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iela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tirgū</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pie akas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④ </a:t>
            </a:r>
            <a:r xmlns:a="http://schemas.openxmlformats.org/drawingml/2006/main">
              <a:rPr altLang="ko-KR" lang="lv" sz="2800">
                <a:solidFill>
                  <a:srgbClr val="ff0000"/>
                </a:solidFill>
              </a:rPr>
              <a:t>pie akas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lv" sz="4000">
                <a:solidFill>
                  <a:srgbClr val="FF0000"/>
                </a:solidFill>
              </a:rPr>
              <a:t>Šodienas Vārds</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lv" sz="3600">
                <a:solidFill>
                  <a:schemeClr val="tx1">
                    <a:lumMod val="65000"/>
                    <a:lumOff val="35000"/>
                  </a:schemeClr>
                </a:solidFill>
              </a:rPr>
              <a:t>Tu būsi grūtniece un dzemdēsi dēlu, un tev būs dot viņam vārdu Jēzus.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lv" sz="2800">
                <a:solidFill>
                  <a:schemeClr val="tx1">
                    <a:lumMod val="65000"/>
                    <a:lumOff val="35000"/>
                  </a:schemeClr>
                </a:solidFill>
              </a:rPr>
              <a:t>Lūks</a:t>
            </a:r>
            <a:r xmlns:a="http://schemas.openxmlformats.org/drawingml/2006/main">
              <a:rPr altLang="en-US" dirty="0" lang="lv" sz="2800">
                <a:solidFill>
                  <a:schemeClr val="tx1">
                    <a:lumMod val="65000"/>
                    <a:lumOff val="35000"/>
                  </a:schemeClr>
                </a:solidFill>
              </a:rPr>
              <a:t> </a:t>
            </a:r>
            <a:r xmlns:a="http://schemas.openxmlformats.org/drawingml/2006/main">
              <a:rPr altLang="ko-KR" dirty="0" lang="lv"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kas dzers ūdeni, ko es viņam dodu, tas nekad neslāps. Patiešām, ūdens, ko es viņam došu, kļūs viņā par ūdens avotu, kas plūst uz mūžīgo dzīvību."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Džons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Nr.55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Iemetiet tīklu dziļā ūdenī</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Tad Jēzus sacīja Sīmanim: "Nebīsties, no šī brīža tu ķersi cilvēkus."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Lūks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Jēzus, kas iekāpa Pētera laivā un deva vārdu, sacīja Pēterim. "Tagad dodieties uz dziļu ūdeni un metiet tīklu, lai noķertu zivis."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“Meistar, mēs visu nakti esam smagi strādājuši un neko neesam noķēruši. Bet, tā kā tu tā saki, es izmetīšu tīklus."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Kad viņi to bija izdarījuši, viņi noķēra tik daudz zivju, ka viņu tīkli sāka plīst. Pēteris par to bija pārsteigts.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lv" sz="3000">
                <a:solidFill>
                  <a:schemeClr val="tx1">
                    <a:lumMod val="65000"/>
                    <a:lumOff val="35000"/>
                  </a:schemeClr>
                </a:solidFill>
              </a:rPr>
              <a:t>Tajā brīdī Pēteris nožēloja grēkus, zinādams, ka Jēzus ir Dieva Dēls. "Es esmu grēcinieks."</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lv" sz="3000">
                <a:solidFill>
                  <a:schemeClr val="tx1">
                    <a:lumMod val="65000"/>
                    <a:lumOff val="35000"/>
                  </a:schemeClr>
                </a:solidFill>
              </a:rPr>
              <a:t>Jēzus teica. "Nebaidieties, no šī brīža jūs būsiet zvejnieks, kas ved cilvēkus." Pēteris pameta visu un kļuva par Jēzus mācekli.</a:t>
            </a:r>
            <a:r xmlns:a="http://schemas.openxmlformats.org/drawingml/2006/main">
              <a:rPr altLang="en-US" lang="lv"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a:t>
            </a:r>
            <a:r xmlns:a="http://schemas.openxmlformats.org/drawingml/2006/main">
              <a:rPr altLang="en-US" lang="lv" sz="4000">
                <a:solidFill>
                  <a:srgbClr val="ff0000"/>
                </a:solidFill>
              </a:rPr>
              <a:t> </a:t>
            </a:r>
            <a:r xmlns:a="http://schemas.openxmlformats.org/drawingml/2006/main">
              <a:rPr altLang="ko-KR" lang="lv" sz="4000">
                <a:solidFill>
                  <a:srgbClr val="ff0000"/>
                </a:solidFill>
              </a:rPr>
              <a:t>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chemeClr val="tx1">
                    <a:lumMod val="65000"/>
                    <a:lumOff val="35000"/>
                  </a:schemeClr>
                </a:solidFill>
              </a:rPr>
              <a:t>Pēteris, kurš satika Jēzu,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turpat nožēloja grēkus un paklausīja.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Vai ir grēku nožēla un paklausība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Jēzum tavā dzīvē?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Pēteris visu pameta un sekoja Jēzum. Tāpat kā Pēteris, jums ir jābūt māceklim, kurš zina patiesu grēku nožēlu un paklausību.</a:t>
            </a:r>
            <a:r xmlns:a="http://schemas.openxmlformats.org/drawingml/2006/main">
              <a:rPr altLang="en-US" lang="lv"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rgbClr val="ff0000"/>
                </a:solidFill>
              </a:rPr>
              <a:t>Kas ir Jēzus?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 ir..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tas, kurš dara brīnumus, kas pārsniedz cilvēku pieredzi un spējas.</a:t>
            </a:r>
            <a:r xmlns:a="http://schemas.openxmlformats.org/drawingml/2006/main">
              <a:rPr altLang="en-US" lang="lv"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Nr.46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Jēzus mazulis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Kāds bija Pētera darbs?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galdnieks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Shepard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zvejnieks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zemnieks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③ </a:t>
            </a:r>
            <a:r xmlns:a="http://schemas.openxmlformats.org/drawingml/2006/main">
              <a:rPr altLang="ko-KR" lang="lv" sz="2800">
                <a:solidFill>
                  <a:srgbClr val="ff0000"/>
                </a:solidFill>
              </a:rPr>
              <a:t>zvejnieks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Tad Jēzus sacīja Sīmanim: "Nebīsties, no šī brīža tu ķersi cilvēkus."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Lūks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Nr.56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Jēzus, kurš aicināja mācekļus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Filips atrada Nātanaelu un viņam sacīja: "Mēs esam atraduši to, par kuru Mozus rakstīja bauslībā un par kuru rakstīja arī pravieši, — Jēzu no Nācaretes, Jāzepa dēlu."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Džons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Jēzus aicināja Pēteri, Andreju un viņu kaimiņu Filipu par mācekļiem. — Seko man!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Filips iepazīstināja Jēzu ar savu draugu Nātanaelu. "Parādījās Mesija, kuru pravieši rakstīja Vecajā Derībā."</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"Nācarete! Vai Mesija var nākt no turienes?" Natanaels jautāja. "Nāc un paskaties," sacīja Filips.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Jēzus sacīja Nātanaēlam. "Tu esi īsts izraēlietis, es tevi redzēju, kad tu vēl bijāt zem vīģes koka, pirms Filips tevi sauca."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lv" altLang="ko-KR" sz="3000">
                <a:solidFill>
                  <a:schemeClr val="tx1">
                    <a:lumMod val="65000"/>
                    <a:lumOff val="35000"/>
                  </a:schemeClr>
                </a:solidFill>
              </a:rPr>
              <a:t>Natanaēls par to bija pārsteigts un godināja Jēzu: "Rabi, tu esi Dieva Dēls un Izraēla ķēniņš."</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chemeClr val="tx1">
                    <a:lumMod val="65000"/>
                    <a:lumOff val="35000"/>
                  </a:schemeClr>
                </a:solidFill>
              </a:rPr>
              <a:t>Tiklīdz Natanaels to uzzināja</a:t>
            </a:r>
            <a:r xmlns:a="http://schemas.openxmlformats.org/drawingml/2006/main">
              <a:rPr altLang="en-US" lang="lv" sz="3200">
                <a:solidFill>
                  <a:schemeClr val="tx1">
                    <a:lumMod val="65000"/>
                    <a:lumOff val="35000"/>
                  </a:schemeClr>
                </a:solidFill>
              </a:rPr>
              <a:t> </a:t>
            </a:r>
            <a:r xmlns:a="http://schemas.openxmlformats.org/drawingml/2006/main">
              <a:rPr altLang="ko-KR" lang="lv" sz="3200">
                <a:solidFill>
                  <a:schemeClr val="tx1">
                    <a:lumMod val="65000"/>
                    <a:lumOff val="35000"/>
                  </a:schemeClr>
                </a:solidFill>
              </a:rPr>
              <a:t>Jēzus ir Mesija, viņš deva Jēzum godu.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Viņš kļuva par Jēzus mācekli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Mums ir jāslavē Jēzus, kas ir mūsu Glābējs, un jādzīvo Jēzus mācekļa dzīve un jāpaklausa Viņam.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Šodien Dāvida pilsētā jums ir dzimis Pestītājs; viņš ir Kristus Kungs.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Patīk</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rgbClr val="ff0000"/>
                </a:solidFill>
              </a:rPr>
              <a:t>Kas ir Jēzus?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 ir...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tas, kurš aicina cilvēkus kā mācekļus līdzināties Viņam.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Kas iepazīstināja Jēzu ar Nātanaēlu?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Pēteris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Filips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Endrjū</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Pāvils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② </a:t>
            </a:r>
            <a:r xmlns:a="http://schemas.openxmlformats.org/drawingml/2006/main">
              <a:rPr altLang="ko-KR" lang="lv" sz="2800">
                <a:solidFill>
                  <a:srgbClr val="ff0000"/>
                </a:solidFill>
              </a:rPr>
              <a:t>Filips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Filips atrada Nātanaelu un viņam sacīja: "Mēs esam atraduši to, par kuru Mozus rakstīja bauslībā un par kuru rakstīja arī pravieši, — Jēzu no Nācaretes, Jāzepa dēlu."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Džons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Nr.57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Cilvēks, kurš nokāpa pa jumtu</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Viņš piecēlās, paņēma paklājiņu un izgāja ārā, viņu visu redzot. Tas visus pārsteidza, un viņi slavēja Dievu, sakot: "Mēs nekad neko tādu neesam redzējuši!"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Atzīmēt</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Kad cilvēki dzirdēja par Jēzus dziedināšanu, cilvēki atveda savu paralītisko draugu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Bet tur, kur atradās Jēzus, bija pārāk daudz cilvēku. Tāpēc viņi nevarēja pa jumtu aizvest savu paralītisko draugu pie Jēzus.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Galu galā tie, kas atveda paralītisku draugu, izlauzās cauri jumtam un nosūtīja paralītisku draugu pie Jēzus.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Jēzus redzēja viņu ticību un teica. "Tavi grēki ir piedoti. Celies un ej mājās."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lv" altLang="ko-KR" sz="3000">
                <a:solidFill>
                  <a:schemeClr val="tx1">
                    <a:lumMod val="65000"/>
                    <a:lumOff val="35000"/>
                  </a:schemeClr>
                </a:solidFill>
              </a:rPr>
              <a:t>Pārsteidzoši, ka paralītiķis šobrīd tika izārstēts. Tad viņš piecēlās un staigāja un pagodināja Dievu.</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lv" altLang="ko-KR" sz="2400">
                <a:solidFill>
                  <a:schemeClr val="tx1">
                    <a:lumMod val="65000"/>
                    <a:lumOff val="35000"/>
                  </a:schemeClr>
                </a:solidFill>
              </a:rPr>
              <a:t>Kad Marijai pienāca laiks dzemdēt bērnu, viņai bija jādodas uz Betlēmi. Bet, tā kā nebija vietas, viņai piedzima bērniņš silītē..</a:t>
            </a:r>
            <a:r xmlns:a="http://schemas.openxmlformats.org/drawingml/2006/main">
              <a:rPr lang="lv"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chemeClr val="tx1">
                    <a:lumMod val="65000"/>
                    <a:lumOff val="35000"/>
                  </a:schemeClr>
                </a:solidFill>
              </a:rPr>
              <a:t>Paralītiķa draugiem bija grūtības un invaliditāte, taču viņi nevarēja atteikties no došanās pie Jēzus. Jo viņi ticēja Jēzum.</a:t>
            </a:r>
            <a:r xmlns:a="http://schemas.openxmlformats.org/drawingml/2006/main">
              <a:rPr altLang="en-US" lang="lv" sz="3200">
                <a:solidFill>
                  <a:schemeClr val="tx1">
                    <a:lumMod val="65000"/>
                    <a:lumOff val="35000"/>
                  </a:schemeClr>
                </a:solidFill>
              </a:rPr>
              <a:t> </a:t>
            </a:r>
            <a:r xmlns:a="http://schemas.openxmlformats.org/drawingml/2006/main">
              <a:rPr altLang="ko-KR" lang="lv" sz="3200">
                <a:solidFill>
                  <a:schemeClr val="tx1">
                    <a:lumMod val="65000"/>
                    <a:lumOff val="35000"/>
                  </a:schemeClr>
                </a:solidFill>
              </a:rPr>
              <a:t>Vai mums ir ticība Jēzum?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Kad mēs nākam pie Jēzus ar ticību, mēs nedrīkstam padoties, neskatoties uz grūtībām un šķēršļiem, kas mūs bloķē.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To darot, mēs kā paralizēts cilvēks varēsim nest slavu Dievam.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rgbClr val="ff0000"/>
                </a:solidFill>
              </a:rPr>
              <a:t>Kas ir Jēzus?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neatraida tos, kas nāk pie viņa. Un viņš dod to, kas vajadzīgs tiem, kas nāk pie viņa.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Ar ko paralītiskais nonāca pie Jēzus?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logs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vārti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siena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jumts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④ </a:t>
            </a:r>
            <a:r xmlns:a="http://schemas.openxmlformats.org/drawingml/2006/main">
              <a:rPr altLang="ko-KR" lang="lv" sz="2800">
                <a:solidFill>
                  <a:srgbClr val="ff0000"/>
                </a:solidFill>
              </a:rPr>
              <a:t>jumts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Viņš piecēlās, paņēma paklājiņu un izgāja ārā, viņu visu redzot. Tas visus pārsteidza, un viņi slavēja Dievu, sakot: "Mēs nekad neko tādu neesam redzējuši!"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Atzīmēt</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Nr.58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Jēzus sauc Mateju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Kad Jēzus devās tālāk no turienes, viņš ieraudzīja cilvēku, vārdā Matejs, sēžam pie muitnieka kabīnes. "Seko man," viņš viņam teica, un Metjū piecēlās un sekoja viņam.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Metjū</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lv" altLang="ko-KR" sz="3000">
                <a:solidFill>
                  <a:schemeClr val="tx1">
                    <a:lumMod val="65000"/>
                    <a:lumOff val="35000"/>
                  </a:schemeClr>
                </a:solidFill>
              </a:rPr>
              <a:t>Bija nodokļu iekasētājs vārdā Metjū. Viņš bija nodokļu iekasētājs Romas vārdā izraēliešiem.</a:t>
            </a:r>
            <a:r xmlns:a="http://schemas.openxmlformats.org/drawingml/2006/main">
              <a:rPr lang="lv"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lv" altLang="ko-KR" sz="3000">
                <a:solidFill>
                  <a:schemeClr val="tx1">
                    <a:lumMod val="65000"/>
                    <a:lumOff val="35000"/>
                  </a:schemeClr>
                </a:solidFill>
              </a:rPr>
              <a:t>Metjū bija nodokļu iekasētājs, tāpēc viņam bija daudz naudas. Bet ebreji ienīda nodokļu iekasētājus, kas strādāja iekarotājas Romas labā.</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Jēzus paskatījās uz Mateju, kas sēdēja pie nodokļu būdiņas, un sacīja viņam. "Seko man"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Matejs nekavējoties visu pameta un sekoja Jēzum. Tas bija tāpēc, ka viņš pateicās Jēzum, ka viņu sauca.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Tikmēr no debesīm atskanēja balss ganiem, kuri pieskatīja aitas Betlēmē.</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lv" altLang="ko-KR" sz="3000">
                <a:solidFill>
                  <a:schemeClr val="tx1">
                    <a:lumMod val="65000"/>
                    <a:lumOff val="35000"/>
                  </a:schemeClr>
                </a:solidFill>
              </a:rPr>
              <a:t>"Ārsts nav vajadzīgs veseliem, bet slimiem." Matejs kļuva par Jēzus mācekli.</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Metjū bija muitnieks, kuru ienīda viņa tauta. Bet Jēzus aicināja Mateju un padarīja viņu par mācekli.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Mēs arī esam Dieva tauta. Taču mēs neesam pietiekami, lai mūs sauktu par Jēzus mācekļiem.</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lv" sz="3200">
                <a:solidFill>
                  <a:schemeClr val="tx1">
                    <a:lumMod val="65000"/>
                    <a:lumOff val="35000"/>
                  </a:schemeClr>
                </a:solidFill>
              </a:rPr>
              <a:t>Tomēr Jēzus aicina mūs darīt par mācekļiem. Tāpēc mums viņam jāpaklausa, lai būtu viņa aicinājuma cienīgi.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rgbClr val="ff0000"/>
                </a:solidFill>
              </a:rPr>
              <a:t>Kas ir Jēzus?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aicina cilvēkus, kuri ir atstumti pasaulē, kļūt par Dieva ļaudīm.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Kāds bija Metjū darbs?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nodokļu iekasētājs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makšķernieks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galdnieks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priesteris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① </a:t>
            </a:r>
            <a:r xmlns:a="http://schemas.openxmlformats.org/drawingml/2006/main">
              <a:rPr altLang="ko-KR" lang="lv" sz="2800">
                <a:solidFill>
                  <a:srgbClr val="ff0000"/>
                </a:solidFill>
              </a:rPr>
              <a:t>nodokļu iekasētājs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Kad Jēzus devās tālāk no turienes, viņš ieraudzīja cilvēku, vārdā Matejs, sēžam pie muitnieka kabīnes. "Seko man," viņš viņam teica, un Metjū piecēlās un sekoja viņam.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Metjū</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Nr.59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Jēzus izvēlējās divpadsmit mācekļus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Vienā no tām dienām Jēzus izgāja uz kalna nogāzi lūgties un pavadīja nakti, lūdzot Dievu.</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v" sz="3600">
                <a:solidFill>
                  <a:schemeClr val="tx1">
                    <a:lumMod val="65000"/>
                    <a:lumOff val="35000"/>
                  </a:schemeClr>
                </a:solidFill>
              </a:rPr>
              <a:t>Kad pienāca rīts, viņš aicināja pie sevis savus mācekļus un izvēlējās no tiem divpadsmit, kurus viņš arī iecēla par apustuļiem.</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Lūks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6:</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lv" altLang="ko-KR" sz="3000">
                <a:solidFill>
                  <a:schemeClr val="tx1">
                    <a:lumMod val="65000"/>
                    <a:lumOff val="35000"/>
                  </a:schemeClr>
                </a:solidFill>
              </a:rPr>
              <a:t>Bija daudz cilvēku, kas dzirdēja un sekoja Jēzum. Viņi gāja kopā ar Jēzu un mācījās no Jēzus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Pēc lūgšanas Jēzus īpaši izvēlējās divpadsmit no viņiem par tuviem mācekļiem.</a:t>
            </a:r>
            <a:r xmlns:a="http://schemas.openxmlformats.org/drawingml/2006/main">
              <a:rPr lang="l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lv" altLang="ko-KR" sz="3000">
                <a:solidFill>
                  <a:schemeClr val="tx1">
                    <a:lumMod val="65000"/>
                    <a:lumOff val="35000"/>
                  </a:schemeClr>
                </a:solidFill>
              </a:rPr>
              <a:t>Viņi tika izvēlēti dzīvot kopā ar Jēzu, sludināt evaņģēliju un izdzīt dēmonus.</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“Slava debesīm, miers zemei! Priecājieties, Jēzus ir dzimis." Eņģeļi no debesīm teica</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lv" sz="3000">
                <a:solidFill>
                  <a:schemeClr val="tx1">
                    <a:lumMod val="65000"/>
                    <a:lumOff val="35000"/>
                  </a:schemeClr>
                </a:solidFill>
              </a:rPr>
              <a:t>Mācekļi bija dažādi cilvēki: daži no tiem bija zvejnieki, muitnieki, revolucionāri, daži bija karsti.</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Bet Jēzus lūdza Dievu, lai Viņš pareizi izvēlas savus mācekļus, un viņš tos labi izvēlējās, par tiem rūpējās un labi mācīja.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lv" sz="2800">
                <a:solidFill>
                  <a:schemeClr val="tx1">
                    <a:lumMod val="65000"/>
                    <a:lumOff val="35000"/>
                  </a:schemeClr>
                </a:solidFill>
              </a:rPr>
              <a:t>Tāpēc Jēzus izvēlējās savus mācekļus: 1) mācīt viņiem Dieva vārdu, 2) likt viņiem sludināt evaņģēliju saskaņā ar to, ko viņi ir iemācījušies, un 3) likt viņiem sludināt Dieva valstības spēku. Šo iemeslu dēļ Jēzus izvēlējās savus mācekļus.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Mēs arī esam Jēzus mācekļi.</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lv" sz="2800">
                <a:solidFill>
                  <a:schemeClr val="tx1">
                    <a:lumMod val="65000"/>
                    <a:lumOff val="35000"/>
                  </a:schemeClr>
                </a:solidFill>
              </a:rPr>
              <a:t>Mūsu darbs ir tāds pats kā divpadsmit Jēzus mācekļu darbs.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lv" sz="2800">
                <a:solidFill>
                  <a:schemeClr val="tx1">
                    <a:lumMod val="65000"/>
                    <a:lumOff val="35000"/>
                  </a:schemeClr>
                </a:solidFill>
              </a:rPr>
              <a:t>Dzīvosim mācekļa dzīvi, sākot no </a:t>
            </a:r>
            <a:r xmlns:a="http://schemas.openxmlformats.org/drawingml/2006/main">
              <a:rPr altLang="ko-KR" lang="lv" sz="3200">
                <a:solidFill>
                  <a:schemeClr val="tx1">
                    <a:lumMod val="65000"/>
                    <a:lumOff val="35000"/>
                  </a:schemeClr>
                </a:solidFill>
              </a:rPr>
              <a:t>šodienas.</a:t>
            </a:r>
            <a:r xmlns:a="http://schemas.openxmlformats.org/drawingml/2006/main">
              <a:rPr altLang="en-US" lang="lv"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t>Kas ir Jēzus?</a:t>
            </a:r>
            <a:r xmlns:a="http://schemas.openxmlformats.org/drawingml/2006/main">
              <a:rPr altLang="en-US" lang="l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a:t>
            </a:r>
            <a:r xmlns:a="http://schemas.openxmlformats.org/drawingml/2006/main">
              <a:rPr altLang="en-US" lang="lv" sz="3600">
                <a:solidFill>
                  <a:srgbClr val="0070c0"/>
                </a:solidFill>
              </a:rPr>
              <a:t> </a:t>
            </a:r>
            <a:r xmlns:a="http://schemas.openxmlformats.org/drawingml/2006/main">
              <a:rPr altLang="ko-KR" lang="lv" sz="3600">
                <a:solidFill>
                  <a:srgbClr val="0070c0"/>
                </a:solidFill>
              </a:rPr>
              <a:t>ir…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tas, kurš mums māca patiesību par debesīm, lai mēs varētu augt kā Jēzus mācekļi.</a:t>
            </a:r>
            <a:r xmlns:a="http://schemas.openxmlformats.org/drawingml/2006/main">
              <a:rPr altLang="en-US" lang="lv"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Cik mācekļus Jēzus izvēlējās par apustuļiem (tos, kurus sūta)?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desmit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vienpadsmit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divpadsmit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četrpadsmit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③ </a:t>
            </a:r>
            <a:r xmlns:a="http://schemas.openxmlformats.org/drawingml/2006/main">
              <a:rPr altLang="ko-KR" lang="lv" sz="2800">
                <a:solidFill>
                  <a:srgbClr val="ff0000"/>
                </a:solidFill>
              </a:rPr>
              <a:t>divpadsmit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Vienā no tām dienām Jēzus izgāja uz kalna nogāzi lūgties un pavadīja nakti, lūdzot Dievu.</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v" sz="3600">
                <a:solidFill>
                  <a:schemeClr val="tx1">
                    <a:lumMod val="65000"/>
                    <a:lumOff val="35000"/>
                  </a:schemeClr>
                </a:solidFill>
              </a:rPr>
              <a:t>Kad pienāca rīts, viņš aicināja pie sevis savus mācekļus un izvēlējās no tiem divpadsmit, kurus viņš arī iecēla par apustuļiem.</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Lūks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6:</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Nr.60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Evaņģēlijs Jēzus mācīja kalnā.</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Kad viņš ieraudzīja pūļus, viņš uzkāpa kalna nogāzē un apsēdās. Viņa mācekļi nāca pie viņa,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v" sz="3600">
                <a:solidFill>
                  <a:schemeClr val="tx1">
                    <a:lumMod val="65000"/>
                    <a:lumOff val="35000"/>
                  </a:schemeClr>
                </a:solidFill>
              </a:rPr>
              <a:t>un viņš sāka tos mācīt, sacīdams: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v" sz="3600">
                <a:solidFill>
                  <a:schemeClr val="tx1">
                    <a:lumMod val="65000"/>
                    <a:lumOff val="35000"/>
                  </a:schemeClr>
                </a:solidFill>
              </a:rPr>
              <a:t>"Svētīgi garā nabagie, jo viņiem pieder Debesu valstība.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Metjū</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lv" altLang="ko-KR" sz="3000">
                <a:solidFill>
                  <a:schemeClr val="tx1">
                    <a:lumMod val="65000"/>
                    <a:lumOff val="35000"/>
                  </a:schemeClr>
                </a:solidFill>
              </a:rPr>
              <a:t>Jēzus mācīja ļaudīm kalnā, kā dzīvot kā Dieva valstības cilvēkiem.</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"Svētīgi garā nabagie, jo viņiem pieder Debesu valstība.</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Kā teica eņģeļi, Jēzus piedzima vesels silītē.</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Jūs esat iemācījušies atmaksāt savus zobus ar zobiem, bet es jums saku, lai iedod kreiso vaigu ikvienam, kurš sit pa labo vaigu. Tad jūs būsiet Dieva bērni!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Paskaties uz putniem gaisā. Putni nedara lauku darbus, bet Dievs viņus visus pabaro. Vai Viņš par tevi nerūpēsies vairāk kā par putniem!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lv" altLang="ko-KR" sz="3000">
                <a:solidFill>
                  <a:schemeClr val="tx1">
                    <a:lumMod val="65000"/>
                    <a:lumOff val="35000"/>
                  </a:schemeClr>
                </a:solidFill>
              </a:rPr>
              <a:t>Cilvēki bija ļoti pārsteigti par Jēzus mācību. Jo Jēzum bija autoritāte atšķirībā no parastajiem Bībeles skolotājiem.</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chemeClr val="tx1">
                    <a:lumMod val="65000"/>
                    <a:lumOff val="35000"/>
                  </a:schemeClr>
                </a:solidFill>
              </a:rPr>
              <a:t>Jēzus mums saka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ka Dieva ļaužu dzīves atšķiras no pasaules dzīves.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Vai mūsu dzīvē ir kādas atšķirības no tiem, kas netic Jēzum?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Paskatīsimies uz sevi un dzīvosim Dieva valstības cienīgu dzīvi.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t>Kas ir Jēzus?</a:t>
            </a:r>
            <a:r xmlns:a="http://schemas.openxmlformats.org/drawingml/2006/main">
              <a:rPr altLang="en-US" lang="l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tas, kurš mūs pārveido, lai dzīvotu kā Dieva valstības ļaudis.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Ko var iegūt garā nabagie?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nauda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pārtika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gods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Dieva valstība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④ </a:t>
            </a:r>
            <a:r xmlns:a="http://schemas.openxmlformats.org/drawingml/2006/main">
              <a:rPr altLang="ko-KR" lang="lv" sz="2800">
                <a:solidFill>
                  <a:srgbClr val="ff0000"/>
                </a:solidFill>
              </a:rPr>
              <a:t>Dieva valstība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Kad viņš ieraudzīja pūļus, viņš uzkāpa kalna nogāzē un apsēdās. Viņa mācekļi nāca pie viņa,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v" sz="3600">
                <a:solidFill>
                  <a:schemeClr val="tx1">
                    <a:lumMod val="65000"/>
                    <a:lumOff val="35000"/>
                  </a:schemeClr>
                </a:solidFill>
              </a:rPr>
              <a:t>un viņš sāka tos mācīt, sacīdams: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v" sz="3600">
                <a:solidFill>
                  <a:schemeClr val="tx1">
                    <a:lumMod val="65000"/>
                    <a:lumOff val="35000"/>
                  </a:schemeClr>
                </a:solidFill>
              </a:rPr>
              <a:t>"Svētīgi garā nabagie, jo viņiem pieder Debesu valstība.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Metjū</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Nr.61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Jēzus nomierina vētru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Viņš piecēlās, norāja vēju un teica viļņiem: "Klusi! Esiet mierīgi!" Tad vējš pierima un bija pavisam mierīgs.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Atzīmēt</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4:</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Jēzus un viņa mācekļi kopā iekāpa laivā, lai šķērsotu Galilejas ezeru.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lv" altLang="ko-KR" sz="2500">
                <a:solidFill>
                  <a:schemeClr val="tx1">
                    <a:lumMod val="65000"/>
                    <a:lumOff val="35000"/>
                  </a:schemeClr>
                </a:solidFill>
              </a:rPr>
              <a:t>Betlēmes gani ieradās, lai redzētu Dieva Dēlu, kurš izglābs cilvēkus. "Jēzus! Dieva Dēls! Paldies, ka atnācāt uz šo zemi!”</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Šķērsojot ezeru, pēkšņi uzpūta nikns vējš un uznāca šausminošs vilnis.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Mācekļi beidzot sacīja Jēzum. 'Skolotāj, vai tev vienalga, ja mēs noslīksim!'</a:t>
            </a:r>
            <a:r xmlns:a="http://schemas.openxmlformats.org/drawingml/2006/main">
              <a:rPr lang="l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Jēzus norāja vēju un sacīja viļņiem: “Klusi! Nekusties!" Tad vējš pierima un bija pavisam mierīgs.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Viņi bija pārbijušies un jautāja viens otram: “Kas tas ir? Pat vējš un viļņi viņam paklausa!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chemeClr val="tx1">
                    <a:lumMod val="65000"/>
                    <a:lumOff val="35000"/>
                  </a:schemeClr>
                </a:solidFill>
              </a:rPr>
              <a:t>Tikai Dievs var pavēlēt jūru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un vējš.</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Tāpēc Jēzus ir Dievs, kurš rada un pārvalda pasauli.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Mēs ticam, ka Jēzus nav viens no daudzajiem dieviem, bet gan vienīgais un visvarenais Dievs Radītājs.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Mums ir jāpalielina sava ticība, atceroties šo faktu.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rgbClr val="ff0000"/>
                </a:solidFill>
              </a:rPr>
              <a:t>Kas ir Jēzus?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a:t>
            </a:r>
            <a:r xmlns:a="http://schemas.openxmlformats.org/drawingml/2006/main">
              <a:rPr altLang="en-US" lang="lv" sz="3600">
                <a:solidFill>
                  <a:srgbClr val="0070c0"/>
                </a:solidFill>
              </a:rPr>
              <a:t> </a:t>
            </a:r>
            <a:r xmlns:a="http://schemas.openxmlformats.org/drawingml/2006/main">
              <a:rPr altLang="ko-KR" lang="lv" sz="3600">
                <a:solidFill>
                  <a:srgbClr val="0070c0"/>
                </a:solidFill>
              </a:rPr>
              <a:t>ir..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visu lietu īpašnieks, kurš rada un valda pār visu šajā pasaulē.</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Ko Jēzus pavēlēja pār jūru un vēju?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esi mierīgs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skrien un spēlē</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pamosties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uz augšu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atvērts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jūsu</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acis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① </a:t>
            </a:r>
            <a:r xmlns:a="http://schemas.openxmlformats.org/drawingml/2006/main">
              <a:rPr altLang="ko-KR" lang="lv" sz="2800">
                <a:solidFill>
                  <a:srgbClr val="ff0000"/>
                </a:solidFill>
              </a:rPr>
              <a:t>esi mierīgs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Viņš piecēlās, norāja vēju un teica viļņiem: "Klusi! Esiet mierīgi!" Tad vējš pierima un bija pavisam mierīgs.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Atzīmēt</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4:</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Nr.62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Kurš pieskārās manām drēbēm?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Kad viņa dzirdēja par Jēzu, viņa pienāca viņam aiz muguras pūlī un pieskārās viņa apmetnei,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v" sz="3600">
                <a:solidFill>
                  <a:schemeClr val="tx1">
                    <a:lumMod val="65000"/>
                    <a:lumOff val="35000"/>
                  </a:schemeClr>
                </a:solidFill>
              </a:rPr>
              <a:t>28.jo viņa domāja: "Ja es tikai pieskaršos viņa drēbēm, es būšu dziedināta."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Atzīmēt</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5:</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chemeClr val="tx1">
                    <a:lumMod val="65000"/>
                    <a:lumOff val="35000"/>
                  </a:schemeClr>
                </a:solidFill>
              </a:rPr>
              <a:t>Jēzu, kurš ir visa saimnieks,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ir Dieva dēls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Bet, kad Jēzus ieradās šajā zemē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viņš dzimis silītē ar pazemīgu augumu.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Mēs, kas ticam Jēzum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ir Dieva bērni.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Bet mums jādzīvo pazemīgi un zemiski kā Jēzus.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Daudzi cilvēki dzirdēja par Jēzu un sekoja Jēzum.</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Tad kāda sieviete pienāca viņam aiz muguras un pieskārās Jēzus drēbēm, lai tiktu dziedināta.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Sieviete 12 gadus cieta no slimības, ko sauc par asiņošanu. Viņa mēģināja daudzus veidus, kā to salabot, taču tas netika labots, un viņa bija iztērējusi visu, kas viņai bija.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'Kas pieskārās manām drēbēm?' Tūlīt Jēzus saprata, ka Viņa spēks ir izgājis no Viņa. Viņa atnāca un nokrita pie viņa kājām un pateica viņam visu patiesību.</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Jēzus viņai sacīja: "Meitiņ, tava ticība tevi ir dziedinājusi. Ej ar mieru.'</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chemeClr val="tx1">
                    <a:lumMod val="65000"/>
                    <a:lumOff val="35000"/>
                  </a:schemeClr>
                </a:solidFill>
              </a:rPr>
              <a:t>Sieviete, kura 12 gadus cieta no asiņošanas, devās pie Jēzus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ar ticību.</a:t>
            </a:r>
            <a:r xmlns:a="http://schemas.openxmlformats.org/drawingml/2006/main">
              <a:rPr altLang="en-US" lang="lv" sz="3200">
                <a:solidFill>
                  <a:schemeClr val="tx1">
                    <a:lumMod val="65000"/>
                    <a:lumOff val="35000"/>
                  </a:schemeClr>
                </a:solidFill>
              </a:rPr>
              <a:t> </a:t>
            </a:r>
            <a:r xmlns:a="http://schemas.openxmlformats.org/drawingml/2006/main">
              <a:rPr altLang="ko-KR" lang="lv" sz="3200">
                <a:solidFill>
                  <a:schemeClr val="tx1">
                    <a:lumMod val="65000"/>
                    <a:lumOff val="35000"/>
                  </a:schemeClr>
                </a:solidFill>
              </a:rPr>
              <a:t>Jēzus dziedināja sievieti un slavēja viņas ticību cilvēku priekšā.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Dievs joprojām redz mūsu ticību.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Kad mēs sastopamies ar grūtām lietām,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nāksim pie Dieva ar ticību.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t>Kas ir Jēzus?</a:t>
            </a:r>
            <a:r xmlns:a="http://schemas.openxmlformats.org/drawingml/2006/main">
              <a:rPr altLang="en-US" lang="l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zina mūsu sāpes un grūtības un atrisina tās.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Ko sieviete, kura bija slima 12 gadus, pieskārās Jēzum?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mati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roku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pēdas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drēbes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④ </a:t>
            </a:r>
            <a:r xmlns:a="http://schemas.openxmlformats.org/drawingml/2006/main">
              <a:rPr altLang="ko-KR" lang="lv" sz="2800">
                <a:solidFill>
                  <a:srgbClr val="ff0000"/>
                </a:solidFill>
              </a:rPr>
              <a:t>drēbes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Kad viņa dzirdēja par Jēzu, viņa pienāca viņam aiz muguras pūlī un pieskārās viņa apmetnei,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v" sz="3600">
                <a:solidFill>
                  <a:schemeClr val="tx1">
                    <a:lumMod val="65000"/>
                    <a:lumOff val="35000"/>
                  </a:schemeClr>
                </a:solidFill>
              </a:rPr>
              <a:t>jo viņa domāja: "Ja es tikai pieskaršos viņa drēbēm, es būšu dziedināta."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Atzīmēt</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5:</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Nr.63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Talita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lv" sz="4000">
                <a:solidFill>
                  <a:srgbClr val="FF0000"/>
                </a:solidFill>
              </a:rPr>
              <a:t>Šodienas Vārds</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lv" sz="3600">
                <a:solidFill>
                  <a:schemeClr val="tx1">
                    <a:lumMod val="65000"/>
                    <a:lumOff val="35000"/>
                  </a:schemeClr>
                </a:solidFill>
              </a:rPr>
              <a:t>Tu būsi grūtniece un dzemdēsi dēlu, un tev būs dot viņam vārdu Jēzus.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lv" sz="2800">
                <a:solidFill>
                  <a:schemeClr val="tx1">
                    <a:lumMod val="65000"/>
                    <a:lumOff val="35000"/>
                  </a:schemeClr>
                </a:solidFill>
              </a:rPr>
              <a:t>Lūks</a:t>
            </a:r>
            <a:r xmlns:a="http://schemas.openxmlformats.org/drawingml/2006/main">
              <a:rPr altLang="en-US" dirty="0" lang="lv" sz="2800">
                <a:solidFill>
                  <a:schemeClr val="tx1">
                    <a:lumMod val="65000"/>
                    <a:lumOff val="35000"/>
                  </a:schemeClr>
                </a:solidFill>
              </a:rPr>
              <a:t> </a:t>
            </a:r>
            <a:r xmlns:a="http://schemas.openxmlformats.org/drawingml/2006/main">
              <a:rPr altLang="ko-KR" dirty="0" lang="lv"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t>Kas ir Jēzus?</a:t>
            </a:r>
            <a:r xmlns:a="http://schemas.openxmlformats.org/drawingml/2006/main">
              <a:rPr altLang="en-US" lang="l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nāca uz zemes pazemībā un pazemībā, bet Viņš ir mūsu patiesais Ķēniņš.</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Viņš paņēma viņu aiz rokas un sacīja viņai: "Talita koum!" (kas nozīmē: "Mazā meitene, es tev saku, celies!").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Atzīmēt</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5:</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Kāds vīrs vārdā Jairs, sinagogas priekšnieks, pienāca pie Jēzus un sacīja: "Mana meita mirst. Palīdzi man."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Mājupceļā ar Jēzu kāds vīrietis pieskrēja un stāstīja, ka viņa meita jau ir mirusi.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Ierodoties mājās, Jairusa meita jau bija mirusi, un cilvēki raudāja.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Jēzus iegāja un sacīja viņiem: "Bērns nav miris, bet guļ."</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Viņš satvēra viņu aiz rokas un sacīja: "Talita koum!" (kas nozīmē: "Mazā meitene, es tev saku, celies!"). Tūlīt meitene piecēlās un apstaigāja.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chemeClr val="tx1">
                    <a:lumMod val="65000"/>
                    <a:lumOff val="35000"/>
                  </a:schemeClr>
                </a:solidFill>
              </a:rPr>
              <a:t>Jēzus ir tas, kurš pārvalda nāvi.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Nāve cilvēkiem ir visbīstamākā lieta, bet Jēzus to uzvarēja.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Mēs kādreiz agrāk vai vēlāk nomirsim.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Bet no nāves nav jābaidās.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Tas ir tāpēc, ka Jēzus ir tas, kurš pārvalda nāvi.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Un mēs ticam Jēzum, kurš uzvarēja nāvi.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rgbClr val="ff0000"/>
                </a:solidFill>
              </a:rPr>
              <a:t>Kas ir Jēzus?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 ir..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Tas, kurš dod dzīvību, un Tas, kurš pārvalda dzīvību vienlaikus.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v" sz="3200">
                <a:solidFill>
                  <a:schemeClr val="tx1">
                    <a:lumMod val="65000"/>
                    <a:lumOff val="35000"/>
                  </a:schemeClr>
                </a:solidFill>
              </a:rPr>
              <a:t>Ko nozīmē “Talita koum!” nozīmē?</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lv" sz="2800">
                <a:solidFill>
                  <a:schemeClr val="tx1">
                    <a:lumMod val="65000"/>
                    <a:lumOff val="35000"/>
                  </a:schemeClr>
                </a:solidFill>
              </a:rPr>
              <a:t>Meitiņ, brokasto!</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Meitiņ, ej gulēt!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Meitiņ, celies augšā!</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Meitiņ, dziedi dziesmu!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③ </a:t>
            </a:r>
            <a:r xmlns:a="http://schemas.openxmlformats.org/drawingml/2006/main">
              <a:rPr altLang="ko-KR" lang="lv" sz="2800">
                <a:solidFill>
                  <a:srgbClr val="ff0000"/>
                </a:solidFill>
              </a:rPr>
              <a:t>Meitiņ, celies augšā!</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Viņš paņēma viņu aiz rokas un sacīja viņai: "Talita koum!" (kas nozīmē: "Mazā meitene, es tev saku, celies!").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Atzīmēt</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5:</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a:t>
            </a:r>
            <a:r xmlns:a="http://schemas.openxmlformats.org/drawingml/2006/main">
              <a:rPr altLang="en-US" lang="lv" sz="4000">
                <a:solidFill>
                  <a:srgbClr val="ff0000"/>
                </a:solidFill>
              </a:rPr>
              <a:t> </a:t>
            </a:r>
            <a:r xmlns:a="http://schemas.openxmlformats.org/drawingml/2006/main">
              <a:rPr altLang="ko-KR" lang="lv" sz="4000">
                <a:solidFill>
                  <a:srgbClr val="ff0000"/>
                </a:solidFill>
              </a:rPr>
              <a:t>Viktorīna</a:t>
            </a:r>
            <a:r xmlns:a="http://schemas.openxmlformats.org/drawingml/2006/main">
              <a:rPr altLang="en-US" lang="lv"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Kur piedzima Jēzus?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ir</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māja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pils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silītē</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luksusa viesnīca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③ </a:t>
            </a:r>
            <a:r xmlns:a="http://schemas.openxmlformats.org/drawingml/2006/main">
              <a:rPr altLang="ko-KR" lang="lv" sz="2800">
                <a:solidFill>
                  <a:srgbClr val="ff0000"/>
                </a:solidFill>
              </a:rPr>
              <a:t>silītē</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Nr.64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Slims vīrietis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Tad Jēzus viņam sacīja: "Celies, pacel savu paklāju un staigā."</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lv" altLang="ko-KR" sz="3600">
                <a:solidFill>
                  <a:schemeClr val="tx1">
                    <a:lumMod val="65000"/>
                    <a:lumOff val="35000"/>
                  </a:schemeClr>
                </a:solidFill>
              </a:rPr>
              <a:t>Tūlīt vīrietis tika izārstēts; viņš paņēma savu paklājiņu un gāja. Diena, kurā tas notika, bija sabats,</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Jāņa 5:</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Jeruzalemē bija dīķis ar nosaukumu Betesda. Tur pulcējās liels skaits slimu cilvēku, kuri gaidīja ūdeņu kustību.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Jo Tā Kunga eņģelis dažkārt nokāpa dīķī un uzmundrināja ūdeni; kurš pirmais pēc ūdens sakustināšanas iegāja iekšā, tas kļuva vesels no kādas slimības.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Bija vīrietis, kurš nevarēja staigāt. Kad Jēzus viņu ieraudzīja, jautāja tam vīram, kurš tur bija trīsdesmit astoņus gadus. "Vai vēlaties izveseļoties?"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"Kungs, man nav neviena, kas palīdzētu man iekļūt baseinā, kad ūdens tiek maisīts. Lūdzu palīdzi man!" Tad Jēzus viņam sacīja: "Celies! Paņem savu paklājiņu un ej."</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Kā Jēzus teica, viņš paņēma savu paklājiņu un gāja. Tūlīt tika izārstēts slimais vīrietis, kurš slimoja 38 gadus.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lv" altLang="ko-KR" sz="3600">
                <a:solidFill>
                  <a:schemeClr val="tx1">
                    <a:lumMod val="65000"/>
                    <a:lumOff val="35000"/>
                  </a:schemeClr>
                </a:solidFill>
              </a:rPr>
              <a:t>Visnepieciešamākā lieta slimajiem pie Betesdas baseina bija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v" altLang="ko-KR" sz="3600">
                <a:solidFill>
                  <a:schemeClr val="tx1">
                    <a:lumMod val="65000"/>
                    <a:lumOff val="35000"/>
                  </a:schemeClr>
                </a:solidFill>
              </a:rPr>
              <a:t>tikt izārstētam.</a:t>
            </a:r>
            <a:r xmlns:a="http://schemas.openxmlformats.org/drawingml/2006/main">
              <a:rPr lang="lv"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lv" altLang="ko-KR" sz="3600">
                <a:solidFill>
                  <a:schemeClr val="tx1">
                    <a:lumMod val="65000"/>
                    <a:lumOff val="35000"/>
                  </a:schemeClr>
                </a:solidFill>
              </a:rPr>
              <a:t>Jēzus zina, kas mums vajadzīgs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v" altLang="ko-KR" sz="3600">
                <a:solidFill>
                  <a:schemeClr val="tx1">
                    <a:lumMod val="65000"/>
                    <a:lumOff val="35000"/>
                  </a:schemeClr>
                </a:solidFill>
              </a:rPr>
              <a:t>labāk nekā mēs.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v" altLang="ko-KR" sz="3600">
                <a:solidFill>
                  <a:schemeClr val="tx1">
                    <a:lumMod val="65000"/>
                    <a:lumOff val="35000"/>
                  </a:schemeClr>
                </a:solidFill>
              </a:rPr>
              <a:t>Jēzus ir Tas, kurš mums dod</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v" altLang="ko-KR" sz="3600">
                <a:solidFill>
                  <a:schemeClr val="tx1">
                    <a:lumMod val="65000"/>
                    <a:lumOff val="35000"/>
                  </a:schemeClr>
                </a:solidFill>
              </a:rPr>
              <a:t>kas mums vajadzīgs.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t>Kas ir Jēzus?</a:t>
            </a:r>
            <a:r xmlns:a="http://schemas.openxmlformats.org/drawingml/2006/main">
              <a:rPr lang="l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 ir..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ir Tas, kurš dziedina visas slimības un kuram ir vara valdīt pār visu.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Ko slimais vīrs lūdza Jēzum darīt?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Izdziediniet manu slimību, lūdzu!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Lūdzu, izglāb mani!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Dod man ēdienu, lūdzu!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Lūdzu, palīdziet man nokāpt baseinā, kad ūdens sakustas!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④ </a:t>
            </a:r>
            <a:r xmlns:a="http://schemas.openxmlformats.org/drawingml/2006/main">
              <a:rPr lang="lv" altLang="ko-KR" sz="2800">
                <a:solidFill>
                  <a:srgbClr val="ff0000"/>
                </a:solidFill>
              </a:rPr>
              <a:t>Lūdzu, palīdziet man nokāpt baseinā, kad ūdens sakustas!</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Šodien Dāvida pilsētā jums ir dzimis Pestītājs; viņš ir Kristus Kungs.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Patīk</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Tad Jēzus viņam sacīja: "Celies, pacel savu paklāju un staigā."</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lv" altLang="ko-KR" sz="3600">
                <a:solidFill>
                  <a:schemeClr val="tx1">
                    <a:lumMod val="65000"/>
                    <a:lumOff val="35000"/>
                  </a:schemeClr>
                </a:solidFill>
              </a:rPr>
              <a:t>9.Tūlīt vīrietis tika izārstēts; viņš paņēma savu paklājiņu un gāja. Diena, kurā tas notika, bija sabats,</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Jāņa 5:</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Nr.65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Jēzus, kurš pabaroja 5000 vīriešu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lv" altLang="ko-KR" sz="3600"/>
              <a:t>Pēc tam Jēzus paņēma maizes, pateicās un izdalīja tiem, kas sēdēja, cik viņi gribēja. To pašu viņš darīja ar zivīm.</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Džons</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6:</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Vairāk nekā pieci tūkstoši cilvēku pulcējās, lai klausītos Jēzus mācību.</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Bet bija pusdienu laiks. Visi bija izsalkuši, bet viņiem nebija ko ēst, un viņiem bija tikai divas zivis un pieci klaipi maizes.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Pēc tam Jēzus paņēma maizi un zivis, pateicās un izdalīja tiem, kas sēdēja, cik viņi gribēja.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Tomēr notika kaut kas pārsteidzošs! 5000 cilvēku pietika, lai būtu pilni!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Un viņi tos savāca un piepildīja divpadsmit grozus ar gabaliņiem no piecām miežu maizēm, kas bija palikušas pāri tiem, kas bija ēduši.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solidFill>
                  <a:schemeClr val="tx1">
                    <a:lumMod val="65000"/>
                    <a:lumOff val="35000"/>
                  </a:schemeClr>
                </a:solidFill>
              </a:rPr>
              <a:t>Mums nav iespējas piepildīt vairāk nekā 5000 cilvēku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ar pieciem maizes klaipiem un divām zivīm.</a:t>
            </a:r>
            <a:r xmlns:a="http://schemas.openxmlformats.org/drawingml/2006/main">
              <a:rPr lang="l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Bet Jēzus, Dieva Dēls, darīja ar viņiem brīnumus.</a:t>
            </a:r>
            <a:r xmlns:a="http://schemas.openxmlformats.org/drawingml/2006/main">
              <a:rPr lang="l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Svarīgāk ir tas, ka mēs vienmēr esam kopā ar Jēzu, nekā tas, ka mums ir kaut kas daudz vai nav.</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t>Kas ir Jēzus?</a:t>
            </a:r>
            <a:r xmlns:a="http://schemas.openxmlformats.org/drawingml/2006/main">
              <a:rPr lang="l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 ir..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ir Tas, kurš var dot mums bagātīgu barību.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Nr.47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Daudz laimes dzimšanas dienā Jēzum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Cik daudz pārtikas palika pēc tam, kad Jēzus paēdināja 5000 cilvēku?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desmit grozi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vienpadsmit grozi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divpadsmit grozi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trīspadsmit grozi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③ </a:t>
            </a:r>
            <a:r xmlns:a="http://schemas.openxmlformats.org/drawingml/2006/main">
              <a:rPr lang="lv" altLang="ko-KR" sz="2800">
                <a:solidFill>
                  <a:srgbClr val="ff0000"/>
                </a:solidFill>
              </a:rPr>
              <a:t>divpadsmit grozi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lv" altLang="ko-KR" sz="3600"/>
              <a:t>Pēc tam Jēzus paņēma maizes, pateicās un izdalīja tiem, kas sēdēja, cik viņi gribēja. To pašu viņš darīja ar zivīm.</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Džons</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6:</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Nr.66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Jēzus staigā pa ūdeni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lv" altLang="ko-KR" sz="3600"/>
              <a:t>Kad viņi bija airējuši trīs vai trīs ar pusi jūdzes, viņi redzēja, ka Jēzus tuvojās laivai un staigāja pa ūdeni; un viņi bija nobijušies.</a:t>
            </a:r>
            <a:endParaRPr xmlns:a="http://schemas.openxmlformats.org/drawingml/2006/main" lang="en-US" altLang="ko-KR" sz="3600"/>
          </a:p>
          <a:p>
            <a:pPr xmlns:a="http://schemas.openxmlformats.org/drawingml/2006/main" lvl="0">
              <a:defRPr/>
            </a:pPr>
            <a:r xmlns:a="http://schemas.openxmlformats.org/drawingml/2006/main">
              <a:rPr lang="lv" altLang="ko-KR" sz="3600"/>
              <a:t>Bet viņš tiem sacīja: "Es tas esmu, nebīstieties!"</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Džons</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6:</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Kamēr Jēzus viens pats lūdza kalnā, viņa mācekļi airēja ar laivu pāri ezeram.</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Beidzot kļuva tumšs, vējš un ūdeņi kļuva stipri un skarbi.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“Paskaties tur! Kāds staigā pa ūdeni!“ Viņi bija pārbijušies. Viens no viņiem raudāja: "Kāds staigā pa ūdeni!"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"Tas esmu es: nebaidieties!" Tas ir Jēzus, kurš staigā pa ūdeni.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Viņi par to bija pārsteigti. Viņi sagaidīja Jēzu laivā. Viņi domāja: "Jēzum jābūt Dieva dēlam!"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solidFill>
                  <a:schemeClr val="tx1">
                    <a:lumMod val="65000"/>
                    <a:lumOff val="35000"/>
                  </a:schemeClr>
                </a:solidFill>
              </a:rPr>
              <a:t>Staigāšana pa ūdeni ir kaut kas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neviens nevar darīt.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Bet Jēzus staigāja pa ūdeni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lai atrastu savus mācekļus.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Tā kā Jēzus ir īpašs cilvēks,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Dieva dēls.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Mums patiešām ir jātic</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ka Jēzus ir Dieva Dēls.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a:t>
            </a:r>
            <a:r xmlns:a="http://schemas.openxmlformats.org/drawingml/2006/main">
              <a:rPr altLang="en-US" lang="lv" sz="4000">
                <a:solidFill>
                  <a:srgbClr val="ff0000"/>
                </a:solidFill>
              </a:rPr>
              <a:t> </a:t>
            </a:r>
            <a:r xmlns:a="http://schemas.openxmlformats.org/drawingml/2006/main">
              <a:rPr altLang="ko-KR" lang="lv" sz="4000">
                <a:solidFill>
                  <a:srgbClr val="ff0000"/>
                </a:solidFill>
              </a:rPr>
              <a:t>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Atnākuši uz māju, viņi ieraudzīja bērnu kopā ar viņa māti Mariju, noliecās un pielūdza viņu. Tad viņi atvēra savus dārgumus un pasniedza viņam dāvanas zeltu, vīraku un mirres.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Mateja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solidFill>
                  <a:srgbClr val="ff0000"/>
                </a:solidFill>
              </a:rPr>
              <a:t>Kas ir Jēzus?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 ir..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ir tas, kurš nāk pie mums, lai palīdzētu un glābtu mūs neatkarīgi no tā, kādi šķēršļi mums ir.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Kā Jēzus nonāca pie saviem mācekļiem ezera vidū??</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lidojot pa ūdeni..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iekāpjot ātrākajā laivā…</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peldēšana..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ejot pa ūdeni..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④ </a:t>
            </a:r>
            <a:r xmlns:a="http://schemas.openxmlformats.org/drawingml/2006/main">
              <a:rPr lang="lv" altLang="ko-KR" sz="2800">
                <a:solidFill>
                  <a:srgbClr val="ff0000"/>
                </a:solidFill>
              </a:rPr>
              <a:t>ejot pa ūdeni..</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lv" altLang="ko-KR" sz="3600"/>
              <a:t>Kad viņi bija airējuši trīs vai trīs ar pusi jūdzes, viņi redzēja, ka Jēzus tuvojās laivai un staigāja pa ūdeni; un viņi bija nobijušies.</a:t>
            </a:r>
            <a:endParaRPr xmlns:a="http://schemas.openxmlformats.org/drawingml/2006/main" lang="en-US" altLang="ko-KR" sz="3600"/>
          </a:p>
          <a:p>
            <a:pPr xmlns:a="http://schemas.openxmlformats.org/drawingml/2006/main" lvl="0">
              <a:defRPr/>
            </a:pPr>
            <a:r xmlns:a="http://schemas.openxmlformats.org/drawingml/2006/main">
              <a:rPr lang="lv" altLang="ko-KR" sz="3600"/>
              <a:t>Bet viņš tiem sacīja: "Es tas esmu, nebīstieties!"</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Džons</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6:</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Nr.67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Pētera grēksūdze par Kristu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lv" altLang="ko-KR" sz="3600"/>
              <a:t>Sīmanis Pēteris atbildēja: "Tu esi Kristus, dzīvā Dieva Dēls."</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Metjū</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16:</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Kādu dienu Jēzus jautāja saviem mācekļiem: "Par ko cilvēki saka, ka ir Cilvēka Dēls?"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Viņi atbildēja: "Daži saka, ka Jānis Kristītājs; citi saka Elija; un viens no praviešiem."</a:t>
            </a:r>
            <a:r xmlns:a="http://schemas.openxmlformats.org/drawingml/2006/main">
              <a:rPr lang="l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 Bet kā ar tevi? viņš jautāja. "Kas jūs sakāt, kas es esmu?"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Sīmanis Pēteris atbildēja: "Tu esi Kristus, dzīvā Dieva Dēls."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Jēzus teica ar lielu prieku. "Jums ir taisnība par savu atzīšanos! Uz šīs klints es celšu savu baznīcu!"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Kad Jēzus piedzima, austrumos ārstiem parādījās zvaigzne.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lv" altLang="ko-KR" sz="3600">
                <a:solidFill>
                  <a:schemeClr val="tx1">
                    <a:lumMod val="65000"/>
                    <a:lumOff val="35000"/>
                  </a:schemeClr>
                </a:solidFill>
              </a:rPr>
              <a:t>Pēteris precīzi zināja, kas ir Jēzus, un viņš precīzi atzinās par Jēzu.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v" altLang="ko-KR" sz="3600">
                <a:solidFill>
                  <a:schemeClr val="tx1">
                    <a:lumMod val="65000"/>
                    <a:lumOff val="35000"/>
                  </a:schemeClr>
                </a:solidFill>
              </a:rPr>
              <a:t>Un, to dzirdējis, Jēzus slavēja Pēteri par viņa pareizo atzīšanos.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v" altLang="ko-KR" sz="3600">
                <a:solidFill>
                  <a:schemeClr val="tx1">
                    <a:lumMod val="65000"/>
                    <a:lumOff val="35000"/>
                  </a:schemeClr>
                </a:solidFill>
              </a:rPr>
              <a:t>Kas, mūsuprāt, ir Jēzus?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v" altLang="ko-KR" sz="3600">
                <a:solidFill>
                  <a:schemeClr val="tx1">
                    <a:lumMod val="65000"/>
                    <a:lumOff val="35000"/>
                  </a:schemeClr>
                </a:solidFill>
              </a:rPr>
              <a:t>Mums ir jāzina Jēzus tieši tā, kā teikts Bībelē, un mums ir jāatzīst par Jēzu tieši tā, kā teikts Bībelē.</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solidFill>
                  <a:srgbClr val="ff0000"/>
                </a:solidFill>
              </a:rPr>
              <a:t>Kas ir Jēzus?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 ir..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ir Tas, kurš ceļ savu draudzi uz pareizās ticības apliecības.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Kas, pēc Pētera vārdiem, ir Jēzus?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Kristus, Dieva Dēls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Varenais Elija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Jānis Kristītājs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Jeremija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① </a:t>
            </a:r>
            <a:r xmlns:a="http://schemas.openxmlformats.org/drawingml/2006/main">
              <a:rPr lang="lv" altLang="ko-KR" sz="2800">
                <a:solidFill>
                  <a:srgbClr val="ff0000"/>
                </a:solidFill>
              </a:rPr>
              <a:t>Kristus, Dieva Dēls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lv" altLang="ko-KR" sz="3600"/>
              <a:t>Sīmanis Pēteris atbildēja: "Tu esi Kristus, dzīvā Dieva Dēls."</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Metjū</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16:</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Nr.68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Stāsts par muļķīgo bagātnieku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lv" altLang="ko-KR" sz="3600"/>
              <a:t>"Bet Dievs viņam sacīja: "Tu muļķis! Tieši šajā naktī no tevis tiks prasīta tava dzīvība. Kas tad dabūs to, ko tu esi sev sagatavojis?"</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Lūks</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"Jēzus teica: "Cilvēka dzīvei nav nekā kopīga ar to, kas viņam ir."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Un Jēzus mums pastāstīja stāstu.</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lv" altLang="ko-KR" sz="3200">
                <a:solidFill>
                  <a:schemeClr val="tx1">
                    <a:lumMod val="65000"/>
                    <a:lumOff val="35000"/>
                  </a:schemeClr>
                </a:solidFill>
              </a:rPr>
              <a:t>Tas ir par muļķīgu bagātnieku.</a:t>
            </a:r>
            <a:r xmlns:a="http://schemas.openxmlformats.org/drawingml/2006/main">
              <a:rPr lang="lv"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Bagātais vīrs labprāt uzcēla lielāku noliktavu savai bagātībai un labībai. "Es esmu savācis noliktavā daudz pārtikas, mana dvēsele, tagad izbaudiet sevi!"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Tad Dievs pateica bagātajam.</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v" altLang="ko-KR" sz="2800">
                <a:solidFill>
                  <a:schemeClr val="tx1">
                    <a:lumMod val="65000"/>
                    <a:lumOff val="35000"/>
                  </a:schemeClr>
                </a:solidFill>
              </a:rPr>
              <a:t>"Tu esi muļķis! Ja es šodien atņemšu tev dzīvību, kam piederēs visa tava bagātība?"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“Šī zvaigzne ir redzama, kad piedzimst karalis! Sekosim zvaigznei!” Ārsti sāka sekot zvaigznei.</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Jēzus beidza runāt un sacīja: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v" altLang="ko-KR" sz="2800">
                <a:solidFill>
                  <a:schemeClr val="tx1">
                    <a:lumMod val="65000"/>
                    <a:lumOff val="35000"/>
                  </a:schemeClr>
                </a:solidFill>
              </a:rPr>
              <a:t>"Nekrāj bagātību sev, bet Dievam. Dariet visu iespējamo, lai palīdzētu tiem, kam tā vajadzīga.</a:t>
            </a:r>
            <a:r xmlns:a="http://schemas.openxmlformats.org/drawingml/2006/main">
              <a:rPr lang="l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lv" altLang="ko-KR" sz="3500">
                <a:solidFill>
                  <a:schemeClr val="tx1">
                    <a:lumMod val="65000"/>
                    <a:lumOff val="35000"/>
                  </a:schemeClr>
                </a:solidFill>
              </a:rPr>
              <a:t>Kam tiek izmantota jūsu nauda?</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lv" altLang="ko-KR" sz="3500">
                <a:solidFill>
                  <a:schemeClr val="tx1">
                    <a:lumMod val="65000"/>
                    <a:lumOff val="35000"/>
                  </a:schemeClr>
                </a:solidFill>
              </a:rPr>
              <a:t>Vai tas tiek izmantots tikai, lai apmierinātu tikai jūs?</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lv" altLang="ko-KR" sz="3500">
                <a:solidFill>
                  <a:schemeClr val="tx1">
                    <a:lumMod val="65000"/>
                    <a:lumOff val="35000"/>
                  </a:schemeClr>
                </a:solidFill>
              </a:rPr>
              <a:t>Nauda ir jāizmanto</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lv" altLang="ko-KR" sz="3500">
                <a:solidFill>
                  <a:schemeClr val="tx1">
                    <a:lumMod val="65000"/>
                    <a:lumOff val="35000"/>
                  </a:schemeClr>
                </a:solidFill>
              </a:rPr>
              <a:t>par godu Dievam.</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lv" altLang="ko-KR" sz="3500">
                <a:solidFill>
                  <a:schemeClr val="tx1">
                    <a:lumMod val="65000"/>
                    <a:lumOff val="35000"/>
                  </a:schemeClr>
                </a:solidFill>
              </a:rPr>
              <a:t>Mēs esam Dieva valstības ļaudis. Tāpēc ir nepieciešams, lai mēs ar savu naudu palīdzētu grūtībās nonākušajiem cilvēkiem.</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t>Kas ir Jēzus?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ir visas dzīvības un visas bagātības īpašnieks.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Ko neprātīgais bagātais vīrs izdarīja savas dvēseles labā?</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Viņš palīdzēja nabadzīgajiem.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Viņš pielūdza Dievu.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Viņš sludināja evaņģēliju.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Viņš sakrāja daudz bagātības.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④ </a:t>
            </a:r>
            <a:r xmlns:a="http://schemas.openxmlformats.org/drawingml/2006/main">
              <a:rPr lang="lv" altLang="ko-KR" sz="2800">
                <a:solidFill>
                  <a:srgbClr val="ff0000"/>
                </a:solidFill>
              </a:rPr>
              <a:t>Viņš sakrāja daudz bagātības.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lv" altLang="ko-KR" sz="3600"/>
              <a:t>"Bet Dievs viņam sacīja: "Tu muļķis! Tieši šajā naktī no tevis tiks prasīta tava dzīvība. Kas tad dabūs to, ko tu esi sev sagatavojis?"</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Lūks</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Nr.69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Pazudušās aitas meklēšana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lv" altLang="ko-KR" sz="3600"/>
              <a:t>Es jums saku, ka tāpat debesīs būs lielāks prieks par vienu grēcinieku, kas nožēlo grēkus, nekā par deviņdesmit deviņiem taisnajiem, kuriem nav jānožēlo grēki.</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Lūks</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Kādu dienu aita palika viena, šķirta no draugu aitām.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Gans saskaitīja aitas un atklāja, ka viena no simts ir pazudusi!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Gans atstāja 99 aitas un devās meklēt pazudušu.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Zvaigzne apstājās virs Betlēmes staļļiem. Bībelē bija pravietots, ka Jēzus ir dzimis Betlēmē.</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Un beidzot gans atrada pazudušo aitu.</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v" altLang="ko-KR" sz="2800">
                <a:solidFill>
                  <a:schemeClr val="tx1">
                    <a:lumMod val="65000"/>
                    <a:lumOff val="35000"/>
                  </a:schemeClr>
                </a:solidFill>
              </a:rPr>
              <a:t>Gans ar aitām no prieka atnāca mājās un sarīkoja lielu mielastu.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Jēzus beidza runāt un sacīja: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v" altLang="ko-KR" sz="2800">
                <a:solidFill>
                  <a:schemeClr val="tx1">
                    <a:lumMod val="65000"/>
                    <a:lumOff val="35000"/>
                  </a:schemeClr>
                </a:solidFill>
              </a:rPr>
              <a:t>"Tāpat kā gans priecājas atrast pazudušu aitu,</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v" altLang="ko-KR" sz="2800">
                <a:solidFill>
                  <a:schemeClr val="tx1">
                    <a:lumMod val="65000"/>
                    <a:lumOff val="35000"/>
                  </a:schemeClr>
                </a:solidFill>
              </a:rPr>
              <a:t>Dievam patīk viena grēcinieka nožēla."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lv" altLang="ko-KR" sz="3600">
                <a:solidFill>
                  <a:schemeClr val="tx1">
                    <a:lumMod val="65000"/>
                    <a:lumOff val="35000"/>
                  </a:schemeClr>
                </a:solidFill>
              </a:rPr>
              <a:t>Ganam bija jānes neskaitāmi upuri, lai atrastu pazudušu aitu.</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lv" altLang="ko-KR" sz="3600">
                <a:solidFill>
                  <a:schemeClr val="tx1">
                    <a:lumMod val="65000"/>
                    <a:lumOff val="35000"/>
                  </a:schemeClr>
                </a:solidFill>
              </a:rPr>
              <a:t>Jēzus upurēja savu dzīvību, lai mūs glābtu.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v" altLang="ko-KR" sz="3600">
                <a:solidFill>
                  <a:schemeClr val="tx1">
                    <a:lumMod val="65000"/>
                    <a:lumOff val="35000"/>
                  </a:schemeClr>
                </a:solidFill>
              </a:rPr>
              <a:t>Mums jāpateicas Jēzum, ka viņš mūs izglāba kā pazudušo avi.</a:t>
            </a:r>
            <a:r xmlns:a="http://schemas.openxmlformats.org/drawingml/2006/main">
              <a:rPr lang="lv"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t>Kas ir Jēzus?</a:t>
            </a:r>
            <a:r xmlns:a="http://schemas.openxmlformats.org/drawingml/2006/main">
              <a:rPr lang="l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a:t>
            </a:r>
            <a:r xmlns:a="http://schemas.openxmlformats.org/drawingml/2006/main">
              <a:rPr lang="lv" altLang="en-US" sz="3600">
                <a:solidFill>
                  <a:srgbClr val="0070c0"/>
                </a:solidFill>
              </a:rPr>
              <a:t> </a:t>
            </a:r>
            <a:r xmlns:a="http://schemas.openxmlformats.org/drawingml/2006/main">
              <a:rPr lang="lv" altLang="ko-KR" sz="3600">
                <a:solidFill>
                  <a:srgbClr val="0070c0"/>
                </a:solidFill>
              </a:rPr>
              <a:t>ir..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ir tas, kurš priecājas par mūsu grēku nožēlu.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Ko gans nav darījis, meklējot pazudušu aitu?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Viņš atstāja 99 aitas, lai meklētu pazudušo.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Viņš priecājās, ka atrada pazudušo.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Viņš nopirka jaunu aitu.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Viņš aicināja cilvēkus uz ballīti.</a:t>
            </a:r>
            <a:r xmlns:a="http://schemas.openxmlformats.org/drawingml/2006/main">
              <a:rPr lang="l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③ </a:t>
            </a:r>
            <a:r xmlns:a="http://schemas.openxmlformats.org/drawingml/2006/main">
              <a:rPr lang="lv" altLang="ko-KR" sz="2800">
                <a:solidFill>
                  <a:srgbClr val="ff0000"/>
                </a:solidFill>
              </a:rPr>
              <a:t>Viņš nopirka jaunu aitu.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lv" altLang="ko-KR" sz="3600"/>
              <a:t>Es jums saku, ka tāpat debesīs būs lielāks prieks par vienu grēcinieku, kas nožēlo grēkus, nekā par deviņdesmit deviņiem taisnajiem, kuriem nav jānožēlo grēki.</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Lūks</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Nr.70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Stāsts par žēlsirdīgo samarieti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lv" altLang="ko-KR" sz="3600"/>
              <a:t>— Kurš no šiem trim, jūsuprāt, bija kaimiņš tam vīram, kurš nokļuva laupītāju rokās?</a:t>
            </a:r>
            <a:endParaRPr xmlns:a="http://schemas.openxmlformats.org/drawingml/2006/main" lang="en-US" altLang="ko-KR" sz="3600"/>
          </a:p>
          <a:p>
            <a:pPr xmlns:a="http://schemas.openxmlformats.org/drawingml/2006/main" lvl="0">
              <a:defRPr/>
            </a:pPr>
            <a:r xmlns:a="http://schemas.openxmlformats.org/drawingml/2006/main">
              <a:rPr lang="lv" altLang="ko-KR" sz="3600"/>
              <a:t>Likuma eksperts atbildēja: "Tas, kurš par viņu apžēlojies." Jēzus viņam sacīja: "Ej un dari tāpat."</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Lūks</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10:</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Kāds vīrietis pastaigājoties viens, saticis laupītājus. Viņi novilka viņu no drēbēm, sita un aizgāja, atstājot viņu pusdzīvu.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Tad pa ceļam viņu ieraudzīja priesteris, viņš gāja garām pa otru pusi. Tā darīja arī levīts.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Betlēmes staļļos atradās Marija, Jāzeps un bērniņš Jēzus, kurš nāca uz zemes kā karalis.</a:t>
            </a:r>
            <a:r xmlns:a="http://schemas.openxmlformats.org/drawingml/2006/main">
              <a:rPr lang="l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Treškārt, kāds samarietis viņu ieraudzīja. Samarieši bija cilvēki, kas ebrejiem nepatika.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Taču samarietis apžēlojās par viņu, tāpēc izturējās un rūpējās par viņu labi.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Jēzus teica: ”Dieva ļaudīm jebkurā laikā ir jābūt labam kaimiņam, kas palīdz tiem, kam tas ir vajadzīgs.”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solidFill>
                  <a:schemeClr val="tx1">
                    <a:lumMod val="65000"/>
                    <a:lumOff val="35000"/>
                  </a:schemeClr>
                </a:solidFill>
              </a:rPr>
              <a:t>Priesteris un levīti ārēji šķita tuvu Dievam, taču viņi nemīlēja nevienu citu.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No malas šķita, ka samarietis nebija tuvu Dievam, bet bija labs kaimiņš, kurš bija gatavs mīlēt citus.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Mums vajadzētu būt arī tiem, kas palīdz saviem kaimiņiem grūtībās, ja esam tuvu Dievam.</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t>Kas ir Jēzus?</a:t>
            </a:r>
            <a:r xmlns:a="http://schemas.openxmlformats.org/drawingml/2006/main">
              <a:rPr lang="l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 ir..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Mēs esam tie, kas ir spiesti mirt par saviem grēkiem, tāpat kā tie, kas ir aplaupīti.</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lv" altLang="ko-KR" sz="3600">
                <a:solidFill>
                  <a:schemeClr val="tx1">
                    <a:lumMod val="65000"/>
                    <a:lumOff val="35000"/>
                  </a:schemeClr>
                </a:solidFill>
              </a:rPr>
              <a:t>Bet Jēzus ir tas, kurš mūs izglāba no šīs briesmīgās situācijas.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Ko darīja priesteris un levīts, kad ieraudzīja cilvēku, kurš tika aplaupīts?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Viņi lūdza par viņu.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Apstrādāja viņa brūces.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Viņi viņu nogādāja slimnīcā.</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Viņi gāja viņam garām no otras puses.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④ </a:t>
            </a:r>
            <a:r xmlns:a="http://schemas.openxmlformats.org/drawingml/2006/main">
              <a:rPr lang="lv" altLang="ko-KR" sz="2800">
                <a:solidFill>
                  <a:srgbClr val="ff0000"/>
                </a:solidFill>
              </a:rPr>
              <a:t>Viņi gāja viņam garām no otras puses.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lv" altLang="ko-KR" sz="3600"/>
              <a:t>— Kurš no šiem trim, jūsuprāt, bija kaimiņš tam vīram, kurš nokļuva laupītāju rokās?</a:t>
            </a:r>
            <a:endParaRPr xmlns:a="http://schemas.openxmlformats.org/drawingml/2006/main" lang="en-US" altLang="ko-KR" sz="3600"/>
          </a:p>
          <a:p>
            <a:pPr xmlns:a="http://schemas.openxmlformats.org/drawingml/2006/main" lvl="0">
              <a:defRPr/>
            </a:pPr>
            <a:r xmlns:a="http://schemas.openxmlformats.org/drawingml/2006/main">
              <a:rPr lang="lv" altLang="ko-KR" sz="3600"/>
              <a:t>Likuma eksperts atbildēja: "Tas, kurš par viņu apžēlojies." Jēzus viņam sacīja: "Ej un dari tāpat."</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Lūks</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10:</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Nr.71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Marija un Marta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lv" altLang="ko-KR" sz="4000"/>
              <a:t>bet vajag tikai vienu. Marija ir izvēlējusies to, kas ir labāks, un tas viņai netiks atņemts."</a:t>
            </a:r>
            <a:endParaRPr xmlns:a="http://schemas.openxmlformats.org/drawingml/2006/main" lang="en-US" altLang="ko-KR" sz="4000"/>
          </a:p>
          <a:p>
            <a:pPr xmlns:a="http://schemas.openxmlformats.org/drawingml/2006/main" lvl="0">
              <a:defRPr/>
            </a:pPr>
            <a:r xmlns:a="http://schemas.openxmlformats.org/drawingml/2006/main">
              <a:rPr lang="lv"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lv"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Lūks</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10:</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Jēzus tika uzaicināts uz Marijas un Martas namu.</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Ārsti no Austrumiem Jēzum uzdāvināja zeltu, vīraks un mirres, ko viņi bija sagatavojuši. "Paldies Jēzum, ka atnācāt uz šo zemi!"</a:t>
            </a:r>
            <a:r xmlns:a="http://schemas.openxmlformats.org/drawingml/2006/main">
              <a:rPr lang="l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Kamēr Marta bija aizņemta ar darbu, Marija ar nepacietību klausījās Jēzu.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"Es nespēju noticēt, ka Marija ļāva man strādāt vienai, kad esmu tik aizņemta," domāja Marta.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Galu galā Marta sūdzējās Jēzum. "Jēzu, lūdzu, atlaid Mariju. Man ir pārāk daudz darba, ko darīt vienai."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Jēzus teica: "Nedari pārāk daudz. Marijai patīk klausīties, tāpēc viņa turpinās klausīties."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solidFill>
                  <a:srgbClr val="ff0000"/>
                </a:solidFill>
              </a:rPr>
              <a:t>Šodienas nodarbība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solidFill>
                  <a:schemeClr val="tx1">
                    <a:lumMod val="65000"/>
                    <a:lumOff val="35000"/>
                  </a:schemeClr>
                </a:solidFill>
              </a:rPr>
              <a:t>Marta uzskatīja, ka Marijai nav pareizi klausīties Jēzu, kad viņiem bija daudz darāmu.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Bet Jēzus viņiem mācīja, ka klausīties Jēzus ir daudz dārgāk nekā jebkas cits.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Laiks klausīties un mācīties Bībeli mums ir visdārgākais laiks.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v" altLang="ko-KR" sz="3200">
                <a:solidFill>
                  <a:schemeClr val="tx1">
                    <a:lumMod val="65000"/>
                    <a:lumOff val="35000"/>
                  </a:schemeClr>
                </a:solidFill>
              </a:rPr>
              <a:t>Mums nevajadzētu atņemt laiku, lai klausītos un mācītos no Bībeles.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lv" altLang="ko-KR" sz="3200"/>
              <a:t>Kas ir Jēzus?</a:t>
            </a:r>
            <a:r xmlns:a="http://schemas.openxmlformats.org/drawingml/2006/main">
              <a:rPr lang="lv"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rgbClr val="0070c0"/>
                </a:solidFill>
              </a:rPr>
              <a:t>Jēzus ir..</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lv" altLang="ko-KR" sz="3600">
                <a:solidFill>
                  <a:schemeClr val="tx1">
                    <a:lumMod val="65000"/>
                    <a:lumOff val="35000"/>
                  </a:schemeClr>
                </a:solidFill>
              </a:rPr>
              <a:t>Jēzus ir tas, kurš mīl tos, kas dzird Dieva vārdu.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viktorīna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v" altLang="ko-KR" sz="3200">
                <a:solidFill>
                  <a:schemeClr val="tx1">
                    <a:lumMod val="65000"/>
                    <a:lumOff val="35000"/>
                  </a:schemeClr>
                </a:solidFill>
              </a:rPr>
              <a:t>Ko Marija darīja, kamēr Marta daudz strādāja?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① </a:t>
            </a:r>
            <a:r xmlns:a="http://schemas.openxmlformats.org/drawingml/2006/main">
              <a:rPr lang="lv" altLang="ko-KR" sz="2800">
                <a:solidFill>
                  <a:schemeClr val="tx1">
                    <a:lumMod val="65000"/>
                    <a:lumOff val="35000"/>
                  </a:schemeClr>
                </a:solidFill>
              </a:rPr>
              <a:t>Viņa lūdza.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② </a:t>
            </a:r>
            <a:r xmlns:a="http://schemas.openxmlformats.org/drawingml/2006/main">
              <a:rPr lang="lv" altLang="ko-KR" sz="2800">
                <a:solidFill>
                  <a:schemeClr val="tx1">
                    <a:lumMod val="65000"/>
                    <a:lumOff val="35000"/>
                  </a:schemeClr>
                </a:solidFill>
              </a:rPr>
              <a:t>Viņa klausījās Jēzus vārdos.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③ </a:t>
            </a:r>
            <a:r xmlns:a="http://schemas.openxmlformats.org/drawingml/2006/main">
              <a:rPr lang="lv" altLang="ko-KR" sz="2800">
                <a:solidFill>
                  <a:schemeClr val="tx1">
                    <a:lumMod val="65000"/>
                    <a:lumOff val="35000"/>
                  </a:schemeClr>
                </a:solidFill>
              </a:rPr>
              <a:t>Viņa gulēja.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chemeClr val="tx1">
                    <a:lumMod val="65000"/>
                    <a:lumOff val="35000"/>
                  </a:schemeClr>
                </a:solidFill>
              </a:rPr>
              <a:t>④ </a:t>
            </a:r>
            <a:r xmlns:a="http://schemas.openxmlformats.org/drawingml/2006/main">
              <a:rPr lang="lv" altLang="ko-KR" sz="2800">
                <a:solidFill>
                  <a:schemeClr val="tx1">
                    <a:lumMod val="65000"/>
                    <a:lumOff val="35000"/>
                  </a:schemeClr>
                </a:solidFill>
              </a:rPr>
              <a:t>Viņa smagi palīdzēja Martai.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v" altLang="en-US" sz="2800">
                <a:solidFill>
                  <a:srgbClr val="ff0000"/>
                </a:solidFill>
              </a:rPr>
              <a:t>② </a:t>
            </a:r>
            <a:r xmlns:a="http://schemas.openxmlformats.org/drawingml/2006/main">
              <a:rPr lang="lv" altLang="ko-KR" sz="2800">
                <a:solidFill>
                  <a:srgbClr val="ff0000"/>
                </a:solidFill>
              </a:rPr>
              <a:t>Viņa klausījās Jēzus vārdos.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v" altLang="ko-KR" sz="4000"/>
              <a:t>Šodienas Vārds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lv" altLang="ko-KR" sz="4000"/>
              <a:t>bet vajag tikai vienu. Marija ir izvēlējusies to, kas ir labāks, un tas viņai netiks atņemts."</a:t>
            </a:r>
            <a:endParaRPr xmlns:a="http://schemas.openxmlformats.org/drawingml/2006/main" lang="en-US" altLang="ko-KR" sz="4000"/>
          </a:p>
          <a:p>
            <a:pPr xmlns:a="http://schemas.openxmlformats.org/drawingml/2006/main" lvl="0">
              <a:defRPr/>
            </a:pPr>
            <a:r xmlns:a="http://schemas.openxmlformats.org/drawingml/2006/main">
              <a:rPr lang="lv"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lv"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v" altLang="ko-KR" sz="2800">
                <a:solidFill>
                  <a:schemeClr val="tx1">
                    <a:lumMod val="65000"/>
                    <a:lumOff val="35000"/>
                  </a:schemeClr>
                </a:solidFill>
              </a:rPr>
              <a:t>Lūks</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10:</a:t>
            </a:r>
            <a:r xmlns:a="http://schemas.openxmlformats.org/drawingml/2006/main">
              <a:rPr lang="lv" altLang="en-US" sz="2800">
                <a:solidFill>
                  <a:schemeClr val="tx1">
                    <a:lumMod val="65000"/>
                    <a:lumOff val="35000"/>
                  </a:schemeClr>
                </a:solidFill>
              </a:rPr>
              <a:t> </a:t>
            </a:r>
            <a:r xmlns:a="http://schemas.openxmlformats.org/drawingml/2006/main">
              <a:rPr lang="lv"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lv" altLang="ko-KR" sz="2500" dirty="0">
                <a:solidFill>
                  <a:schemeClr val="tx1">
                    <a:lumMod val="65000"/>
                    <a:lumOff val="35000"/>
                  </a:schemeClr>
                </a:solidFill>
              </a:rPr>
              <a:t>Galilejā, Izraēlā, dzīvoja jaunava, vārdā Marija. Viņa bija saderinājusies ar jaunu vīrieti, vārdā Džozefs.</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chemeClr val="tx1">
                    <a:lumMod val="65000"/>
                    <a:lumOff val="35000"/>
                  </a:schemeClr>
                </a:solidFill>
              </a:rPr>
              <a:t>Ārsti ieradās pielūgt Jēzu, ķēniņu, pat tālu no Izraēlas.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Jēzus ir īstais cilvēku karalis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visā pasaulē.</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Jēzus ir arī mans karalis.</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Mums jādzīvo dzīve, pielūdzot un sekojot Jēzum, kurš vienmēr ir ķēniņš.</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t>Kas ir Jēzus?</a:t>
            </a:r>
            <a:r xmlns:a="http://schemas.openxmlformats.org/drawingml/2006/main">
              <a:rPr altLang="en-US" lang="l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pelnījis mūsu pielūgsmi.</a:t>
            </a:r>
            <a:r xmlns:a="http://schemas.openxmlformats.org/drawingml/2006/main">
              <a:rPr altLang="en-US" lang="lv"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a:t>
            </a:r>
            <a:r xmlns:a="http://schemas.openxmlformats.org/drawingml/2006/main">
              <a:rPr altLang="en-US" lang="lv" sz="4000">
                <a:solidFill>
                  <a:srgbClr val="ff0000"/>
                </a:solidFill>
              </a:rPr>
              <a:t> </a:t>
            </a:r>
            <a:r xmlns:a="http://schemas.openxmlformats.org/drawingml/2006/main">
              <a:rPr altLang="ko-KR" lang="lv" sz="4000">
                <a:solidFill>
                  <a:srgbClr val="ff0000"/>
                </a:solidFill>
              </a:rPr>
              <a:t>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Kuru no tiem Jēzus nesaņēma kā dzimšanas dienas dāvanu?</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zelts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vīraks</a:t>
            </a:r>
            <a:r xmlns:a="http://schemas.openxmlformats.org/drawingml/2006/main">
              <a:rPr altLang="en-US" lang="lv"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mirres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dators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④ </a:t>
            </a:r>
            <a:r xmlns:a="http://schemas.openxmlformats.org/drawingml/2006/main">
              <a:rPr altLang="ko-KR" lang="lv" sz="2800">
                <a:solidFill>
                  <a:srgbClr val="ff0000"/>
                </a:solidFill>
              </a:rPr>
              <a:t>dators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a:t>
            </a:r>
            <a:r xmlns:a="http://schemas.openxmlformats.org/drawingml/2006/main">
              <a:rPr altLang="en-US" lang="lv" sz="4000">
                <a:solidFill>
                  <a:srgbClr val="ff0000"/>
                </a:solidFill>
              </a:rPr>
              <a:t> </a:t>
            </a:r>
            <a:r xmlns:a="http://schemas.openxmlformats.org/drawingml/2006/main">
              <a:rPr altLang="ko-KR" lang="lv" sz="4000">
                <a:solidFill>
                  <a:srgbClr val="ff0000"/>
                </a:solidFill>
              </a:rPr>
              <a:t>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Atnākuši uz māju, viņi ieraudzīja bērnu kopā ar viņa māti Mariju, noliecās un pielūdza viņu. Tad viņi atvēra savus dārgumus un pasniedza viņam dāvanas zeltu, vīraku un mirres.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Mateja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Nē.</a:t>
            </a:r>
            <a:r xmlns:a="http://schemas.openxmlformats.org/drawingml/2006/main">
              <a:rPr lang="lv" altLang="en-US" b="1">
                <a:solidFill>
                  <a:schemeClr val="tx1">
                    <a:lumMod val="50000"/>
                    <a:lumOff val="50000"/>
                  </a:schemeClr>
                </a:solidFill>
              </a:rPr>
              <a:t> </a:t>
            </a:r>
            <a:r xmlns:a="http://schemas.openxmlformats.org/drawingml/2006/main">
              <a:rPr lang="lv" altLang="ko-KR" b="1">
                <a:solidFill>
                  <a:schemeClr val="tx1">
                    <a:lumMod val="50000"/>
                    <a:lumOff val="50000"/>
                  </a:schemeClr>
                </a:solidFill>
              </a:rPr>
              <a:t>48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Jēzus mazulis aizbēga uz Ēģipti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Kad viņi bija aizgājuši, Jāzepam sapnī parādījās Tā Kunga eņģelis. "Celies," viņš sacīja, "paņemiet bērnu un viņa māti un bēgiet uz Ēģipti. Palieciet tur, kamēr es jums saku, jo Hērods meklēs bērnu, lai viņu nogalinātu."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Mateja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Herods, Izraēlas ķēniņš, dzirdēja ziņas par Jēzus dzimšanu caur gudriem, plānojot Jēzu nogalināt.</a:t>
            </a:r>
            <a:r xmlns:a="http://schemas.openxmlformats.org/drawingml/2006/main">
              <a:rPr lang="l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Tomēr Dievs, kurš zināja visu Hēroda sazvērestību, sapnī teica, ka gudrajiem jādodas prom no Hēroda.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Arī Marijas vīrs Jāzeps dzirdēja eņģeli sapnī sakām: “Bēdziet uz Ēģipti. Hērods nogalinās Jēzu."</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lv" sz="2800">
                <a:solidFill>
                  <a:schemeClr val="tx1">
                    <a:lumMod val="65000"/>
                    <a:lumOff val="35000"/>
                  </a:schemeClr>
                </a:solidFill>
              </a:rPr>
              <a:t>To uzzinājis, Jāzeps paņēma Mariju un Jēzu un aizbēga no Hēroda uz Ēģipti.</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lv" sz="2800">
                <a:solidFill>
                  <a:schemeClr val="tx1">
                    <a:lumMod val="65000"/>
                    <a:lumOff val="35000"/>
                  </a:schemeClr>
                </a:solidFill>
              </a:rPr>
              <a:t>Kādu dienu Marijai parādījās eņģelis. “Sveicināti jūs, kas esat ļoti labvēlīgi! Tas Kungs ir ar jums."</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Tikmēr Hērods, kurš zināja, ka magi viņu ir pievīluši, deva šausmīgu pavēli nogalināt visus Betlēmes mazuļus. Jēzum bija jāpaliek Ēģiptē līdz Hēroda nāvei.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chemeClr val="tx1">
                    <a:lumMod val="65000"/>
                    <a:lumOff val="35000"/>
                  </a:schemeClr>
                </a:solidFill>
              </a:rPr>
              <a:t>Gani un magi atpazina, kas ir Jēzus.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Tomēr ķēniņš Hērods Jēzu nepazina. Turklāt savas alkatības dēļ viņš izdarīja nežēlīgus grēkus, lai mēģinātu nogalināt Jēzu.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Pasaulē ir daudz cilvēku, kuri atsakās dzirdēt par Jēzu.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Tas ir ļoti nopietns grēks.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t>Kas ir Jēzus?</a:t>
            </a:r>
            <a:r xmlns:a="http://schemas.openxmlformats.org/drawingml/2006/main">
              <a:rPr altLang="en-US" lang="l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tas, kurš nevar uzdrīkstēties apstāties ar cilvēka spēku.</a:t>
            </a:r>
            <a:r xmlns:a="http://schemas.openxmlformats.org/drawingml/2006/main">
              <a:rPr altLang="en-US" lang="lv"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Kur Jēzus aizbēga no Hēroda?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Ēģipte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Amerika</a:t>
            </a:r>
            <a:r xmlns:a="http://schemas.openxmlformats.org/drawingml/2006/main">
              <a:rPr altLang="en-US" lang="lv"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Koreja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Izraēla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① </a:t>
            </a:r>
            <a:r xmlns:a="http://schemas.openxmlformats.org/drawingml/2006/main">
              <a:rPr altLang="ko-KR" lang="lv" sz="2800">
                <a:solidFill>
                  <a:srgbClr val="ff0000"/>
                </a:solidFill>
              </a:rPr>
              <a:t>Ēģipte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Kad viņi bija aizgājuši, Jāzepam sapnī parādījās Tā Kunga eņģelis. "Celies," viņš sacīja, "paņemiet bērnu un viņa māti un bēgiet uz Ēģipti. Palieciet tur, kamēr es jums saku, jo Hērods meklēs bērnu, lai viņu nogalinātu."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Mateja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Nr.49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Zēns Jēzus templī</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"Kāpēc tu mani meklēji?" viņš jautāja. "Vai jūs nezinājāt, ka man ir jābūt sava Tēva mājā?"</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Lūks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Pasā svētkos, kad Jēzus bija 12 gadus vecs, viņš un viņa vecāki ieradās Jeruzālemes templī.</a:t>
            </a:r>
            <a:r xmlns:a="http://schemas.openxmlformats.org/drawingml/2006/main">
              <a:rPr lang="l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Ceļā uz mājām no Jeruzālemes tempļa Jāzeps un Marija nespēja atrast Jēzu.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Jāzeps un Marija devās atpakaļ uz Jeruzālemes templi, lai atrastu Jēzu.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lv" altLang="ko-KR" sz="2800" dirty="0">
                <a:solidFill>
                  <a:schemeClr val="tx1">
                    <a:lumMod val="65000"/>
                    <a:lumOff val="35000"/>
                  </a:schemeClr>
                </a:solidFill>
              </a:rPr>
              <a:t>"Marija, tu dzemdēsi dēlu, un tev būs dot viņam vārdu Jēzus." Viņa baidījās no šīs ziņas.</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“Vai jūs nezinājāt, ka esmu sava tēva mājā?” Jēzus templī apspriedās ar Bībeles skolotājiem, kuri bija pārsteigti par Jēzus gudrību.</a:t>
            </a:r>
            <a:r xmlns:a="http://schemas.openxmlformats.org/drawingml/2006/main">
              <a:rPr lang="l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lv" sz="2800">
                <a:solidFill>
                  <a:schemeClr val="tx1">
                    <a:lumMod val="65000"/>
                    <a:lumOff val="35000"/>
                  </a:schemeClr>
                </a:solidFill>
              </a:rPr>
              <a:t>Kopš tā laika zēns Jēzus ir kļuvis mīlošāks pret Dievu un cilvēkiem, augot viņa gudrībai un augumam.</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chemeClr val="tx1">
                    <a:lumMod val="65000"/>
                    <a:lumOff val="35000"/>
                  </a:schemeClr>
                </a:solidFill>
              </a:rPr>
              <a:t>Zēns Jēzus jau no mazotnes zināja, ka viņš ir Dieva Dēls. Un sirsnīgi sagatavojies dzīvei kā Glābējam.</a:t>
            </a:r>
            <a:r xmlns:a="http://schemas.openxmlformats.org/drawingml/2006/main">
              <a:rPr altLang="en-US" lang="lv"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Lai arī esam jauni,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mums skaidri jāatceras, ka esam Dieva bērni.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Tāpēc mums ir jāparāda Dievam un cilvēkiem, ka dzīvojam kā Dieva bērni.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rgbClr val="ff0000"/>
                </a:solidFill>
              </a:rPr>
              <a:t>Kas ir Jēzus?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Dieva Dēls, taču viņš rādīja pazemības un paklausības piemēru miesīgajiem vecākiem.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Kur bija pazudušais Jēzus?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iekšā</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uz</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tualete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pilī</a:t>
            </a:r>
            <a:r xmlns:a="http://schemas.openxmlformats.org/drawingml/2006/main">
              <a:rPr altLang="en-US" lang="lv"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iekšā</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uz</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templis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mājā</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③ </a:t>
            </a:r>
            <a:r xmlns:a="http://schemas.openxmlformats.org/drawingml/2006/main">
              <a:rPr altLang="ko-KR" lang="lv" sz="2800">
                <a:solidFill>
                  <a:srgbClr val="ff0000"/>
                </a:solidFill>
              </a:rPr>
              <a:t>templī</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"Kāpēc tu mani meklēji?" viņš jautāja. "Vai jūs nezinājāt, ka man ir jābūt sava Tēva mājā?"</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Lūks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Nr.50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Jēzus kristības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"balss sauc tuksnesī: "Sagatavojiet Tam Kungam ceļu, taisiet viņam taisnas takas."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v" sz="3600">
                <a:solidFill>
                  <a:schemeClr val="tx1">
                    <a:lumMod val="65000"/>
                    <a:lumOff val="35000"/>
                  </a:schemeClr>
                </a:solidFill>
              </a:rPr>
              <a:t>4. Un tā nāca Jānis, kristīdams tuksnesī un sludinādams grēku nožēlas kristību grēku piedošanai.</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Atzīmēt</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Kad Jēzum bija trīsdesmit, tuksnesī parādījās svešs vīrietis kamieļa drēbēs un ēda sienāžus un savvaļas medu.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Viņa vārds bija Jānis Kristītājs. Viņš aicināja cilvēkus nožēlot grēkus un kristīties, jo nāks Glābējs.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lv" altLang="ko-KR" sz="2800" dirty="0">
                <a:solidFill>
                  <a:schemeClr val="tx1">
                    <a:lumMod val="65000"/>
                    <a:lumOff val="35000"/>
                  </a:schemeClr>
                </a:solidFill>
              </a:rPr>
              <a:t>Taču viņa paklausīja Dieva vēstij. “Es esmu Tā Kunga kalps. Lai man notiek tā, kā tu teici.</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"Es esmu šeit, lai sagatavotu kādu, kas nāks pēc manis!"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v" altLang="ko-KR" sz="2800">
                <a:solidFill>
                  <a:schemeClr val="tx1">
                    <a:lumMod val="65000"/>
                    <a:lumOff val="35000"/>
                  </a:schemeClr>
                </a:solidFill>
              </a:rPr>
              <a:t>Jānis Kristītājs gatavoja Jēzum ceļu.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Arī Jēzus nāca, lai Jānis Kristītājs viņu kristītu.</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v" altLang="ko-KR" sz="2800">
                <a:solidFill>
                  <a:schemeClr val="tx1">
                    <a:lumMod val="65000"/>
                    <a:lumOff val="35000"/>
                  </a:schemeClr>
                </a:solidFill>
              </a:rPr>
              <a:t>"Skaties! Dieva Jērs, kas nes pasaules grēku!” Jānis Kristītājs skaļi iepazīstināja Jēzu.</a:t>
            </a:r>
            <a:r xmlns:a="http://schemas.openxmlformats.org/drawingml/2006/main">
              <a:rPr lang="l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Kad Jānis Jēzu kristīja, no debesīm atskanēja balss ar Svēto Garu, kas nolaidās pār viņu kā balodis: “Tu esi mans Dēls, ko es mīlu; Es esmu ļoti apmierināts ar jums."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chemeClr val="tx1">
                    <a:lumMod val="65000"/>
                    <a:lumOff val="35000"/>
                  </a:schemeClr>
                </a:solidFill>
              </a:rPr>
              <a:t>Jānis Kristītājs sevi nepaaugstināja.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Viņš veltīja savu dzīvi, lai pilnībā iepazīstinātu ar Jēzu.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Kam es dzīvoju?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Tāpat kā Jānis Kristītājs, mums vajadzētu dzīvot dzīvi, kas paaugstina un iepazīstina Jēzu, nevis lepojas un paaugstina mani.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t>Kas ir Jēzus?</a:t>
            </a:r>
            <a:r xmlns:a="http://schemas.openxmlformats.org/drawingml/2006/main">
              <a:rPr altLang="en-US" lang="l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vienīgais Dieva dēls.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Kas nāca no debesīm, kad Jēzus tika kristīts?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vārna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Svētais Gars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strauss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zvirbulis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② </a:t>
            </a:r>
            <a:r xmlns:a="http://schemas.openxmlformats.org/drawingml/2006/main">
              <a:rPr altLang="ko-KR" lang="lv" sz="2800">
                <a:solidFill>
                  <a:srgbClr val="ff0000"/>
                </a:solidFill>
              </a:rPr>
              <a:t>Svētais Gars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"balss sauc tuksnesī: "Sagatavojiet Tam Kungam ceļu, taisiet viņam taisnas takas."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lv" sz="3600">
                <a:solidFill>
                  <a:schemeClr val="tx1">
                    <a:lumMod val="65000"/>
                    <a:lumOff val="35000"/>
                  </a:schemeClr>
                </a:solidFill>
              </a:rPr>
              <a:t>4. Un tā nāca Jānis, kristīdams tuksnesī un sludinādams grēku nožēlas kristību grēku piedošanai.</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Atzīmēt</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1:</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Nr.51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Jēzu kārdināja sātans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viņam sacīja: "Prom no manis, sātan! Jo ir rakstīts: Pielūdziet Kungu, savu Dievu, un kalpojiet viņam vienam."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Metjū</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Pēc tam, kad Jēzus gavēja un lūdza četrdesmit dienas, parādījās sātans un kārdināja Jēzu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lv" altLang="ko-KR" sz="2500" dirty="0">
                <a:solidFill>
                  <a:schemeClr val="tx1">
                    <a:lumMod val="65000"/>
                    <a:lumOff val="35000"/>
                  </a:schemeClr>
                </a:solidFill>
              </a:rPr>
              <a:t>Tātad, lai gan viņa bija jaunava, viņa kļuva stāvoklī. Šī bērna vārds ir Jēzus. Viņš ir Dieva Dēls, kurš nākotnē izglābs visus cilvēkus no viņu grēkiem.</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"Vai tu esi izsalcis? Pagatavo rīsu kūku ar šo akmeni un ēd! Sātans veica pirmo pārbaudi. Bet Jēzus uzvarēja pārbaudījumu ar Dieva vārdu.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“Tad lec prom no šejienes! Ja tu esi Dieva Dēls, tu nemirsi.” Sātans otrreiz pārbaudīja Jēzu tempļa augšpusē.</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Tajā laikā viņš aizveda Jēzu uz ļoti augstu kalnu un parādīja Jēzum visu pasaules valstību un sacīja: "Ja tu noliecīsies Manā priekšā, es tev to visu došu!" Bet Jēzus noraidīja trešo pārbaudījumu ar Dieva Vārdu.</a:t>
            </a:r>
            <a:r xmlns:a="http://schemas.openxmlformats.org/drawingml/2006/main">
              <a:rPr lang="l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Galu galā Jēzus uzvarēja visus Sātana kārdinājumus. Dievs priecājās par Jēzu, kurš bija uzvarējis visus kārdinājumus.</a:t>
            </a:r>
            <a:r xmlns:a="http://schemas.openxmlformats.org/drawingml/2006/main">
              <a:rPr lang="lv"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chemeClr val="tx1">
                    <a:lumMod val="65000"/>
                    <a:lumOff val="35000"/>
                  </a:schemeClr>
                </a:solidFill>
              </a:rPr>
              <a:t>Jēzus bija Dieva Dēls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Taču, tāpat kā mūs, viņu kārdināja sātans.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Taču ar Dieva Vārdu Jēzus pārvarēja sātana kārdinājumu.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Sātans mūs joprojām kārdina.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Tomēr, tāpat kā Jēzus, mēs varam pārvarēt sātana kārdinājumu ar Dieva vārdu</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rgbClr val="ff0000"/>
                </a:solidFill>
              </a:rPr>
              <a:t>Kas ir Jēzus?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mūsu palīgs, lai pārvarētu kārdinājumus, ar kuriem saskaramies. Un viņš ir tas, kurš saprot visus izaicinājumus, ar kuriem mēs sastopamies, un palīdz mums tos pārvarēt.</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Cik daudz pārbaudījumu Sātans uzdeva Jēzum?</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viens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divi</a:t>
            </a:r>
            <a:r xmlns:a="http://schemas.openxmlformats.org/drawingml/2006/main">
              <a:rPr altLang="en-US" lang="lv"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trīs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četri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③ </a:t>
            </a:r>
            <a:r xmlns:a="http://schemas.openxmlformats.org/drawingml/2006/main">
              <a:rPr altLang="ko-KR" lang="lv" sz="2800">
                <a:solidFill>
                  <a:srgbClr val="ff0000"/>
                </a:solidFill>
              </a:rPr>
              <a:t>trīs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viņam sacīja: "Prom no manis, sātan! Jo ir rakstīts: Pielūdziet Kungu, savu Dievu, un kalpojiet viņam vienam."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Metjū</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Nr.52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Ūdens</a:t>
            </a:r>
            <a:r xmlns:a="http://schemas.openxmlformats.org/drawingml/2006/main">
              <a:rPr lang="lv" altLang="en-US" sz="4400"/>
              <a:t> </a:t>
            </a:r>
            <a:r xmlns:a="http://schemas.openxmlformats.org/drawingml/2006/main">
              <a:rPr lang="lv" altLang="ko-KR" sz="4400"/>
              <a:t>Pārvērsās par Vīnu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Šo, pirmo no savām brīnumainajām zīmēm, Jēzus veica Galilejas Kānā. Tā Viņš atklāja savu godību, un viņa mācekļi viņam ticēja.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Džons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chemeClr val="tx1">
                    <a:lumMod val="65000"/>
                    <a:lumOff val="35000"/>
                  </a:schemeClr>
                </a:solidFill>
              </a:rPr>
              <a:t>Marija baidījās dzemdēt dēlu, lai gan viņa nebija precējusies.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Tomēr viņa ticībā saņēma un paklausīja Dieva vārdam.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Mēs varam būt bailīgi, ja ticam un paklausām Dieva Vārdam. Bet, tāpat kā Marijas grēksūdzē, mums ir jāatzīst, ka "lai man notiek tā, kā tu teici."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Kāzas notika Kānā Galilejā. Arī Jēzus un viņa mācekļi bija uzaicināti uz kāzām.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Taču radās problēma. Vīns bija beidzies. Bez vīna nevar sarīkot mielastu.</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Jēzus lika mājas kalpiem ieliet burkā ūdeni. Kalpi darīja, ko prasīja.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Pēc tam ūdeni burkā ņēma pēc garšas. Ūdens burkā tika pārvērsts ļoti garšīgā vīnā.</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Viesi nogaršoja vīnu un bija pārsteigti. Viņiem tika pasniegts garšīgāks vīns nekā pirmajā reizē, un, pateicoties Jēzus brīnumam, mielasts varēja būt aizraujošāks.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nodarbība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chemeClr val="tx1">
                    <a:lumMod val="65000"/>
                    <a:lumOff val="35000"/>
                  </a:schemeClr>
                </a:solidFill>
              </a:rPr>
              <a:t>Jēzus laikā vīns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bija absolūti neaizstājams svētkos.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Jēzus padarīja ūdeni par vīnu un sagādāja svētkiem nepieciešamo.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Mums Jēzus ir neaizstājams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kā vīns mielastā.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Mums jāatceras Jēzus žēlastība, kurš mums sevi atdeva.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a:t>
            </a:r>
            <a:r xmlns:a="http://schemas.openxmlformats.org/drawingml/2006/main">
              <a:rPr altLang="en-US" lang="lv"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t>PVO</a:t>
            </a:r>
            <a:r xmlns:a="http://schemas.openxmlformats.org/drawingml/2006/main">
              <a:rPr altLang="en-US" lang="lv" sz="3200"/>
              <a:t> </a:t>
            </a:r>
            <a:r xmlns:a="http://schemas.openxmlformats.org/drawingml/2006/main">
              <a:rPr altLang="ko-KR" lang="lv" sz="3200"/>
              <a:t>ir</a:t>
            </a:r>
            <a:r xmlns:a="http://schemas.openxmlformats.org/drawingml/2006/main">
              <a:rPr altLang="en-US" lang="lv" sz="3200"/>
              <a:t> </a:t>
            </a:r>
            <a:r xmlns:a="http://schemas.openxmlformats.org/drawingml/2006/main">
              <a:rPr altLang="ko-KR" lang="lv" sz="3200"/>
              <a:t>Jēzus?</a:t>
            </a:r>
            <a:r xmlns:a="http://schemas.openxmlformats.org/drawingml/2006/main">
              <a:rPr altLang="en-US" lang="l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 ir..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ir mūsu prieks kā svētku vīns.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Par ko Jēzus pārvērta ūdeni?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piens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apelsīnu sula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maize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vīns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④ </a:t>
            </a:r>
            <a:r xmlns:a="http://schemas.openxmlformats.org/drawingml/2006/main">
              <a:rPr altLang="ko-KR" lang="lv" sz="2800">
                <a:solidFill>
                  <a:srgbClr val="ff0000"/>
                </a:solidFill>
              </a:rPr>
              <a:t>vīns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Šo, pirmo no savām brīnumainajām zīmēm, Jēzus veica Galilejas Kānā. Tā Viņš atklāja savu godību, un viņa mācekļi viņam ticēja.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Džons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v" altLang="ko-KR" b="1">
                <a:solidFill>
                  <a:schemeClr val="tx1">
                    <a:lumMod val="50000"/>
                    <a:lumOff val="50000"/>
                  </a:schemeClr>
                </a:solidFill>
              </a:rPr>
              <a:t>Nr.53 Dieva Vārds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lv" altLang="ko-KR" sz="4400"/>
              <a:t>Nikodēms nāca pie Jēzus naktī.</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lv" sz="3200">
                <a:solidFill>
                  <a:srgbClr val="FF0000"/>
                </a:solidFill>
              </a:rPr>
              <a:t>Kas ir Jēzus?</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lv" sz="3600">
                <a:solidFill>
                  <a:srgbClr val="0070C0"/>
                </a:solidFill>
              </a:rPr>
              <a:t>Jēzus ir..</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lv" sz="3600">
                <a:solidFill>
                  <a:schemeClr val="tx1">
                    <a:lumMod val="65000"/>
                    <a:lumOff val="35000"/>
                  </a:schemeClr>
                </a:solidFill>
              </a:rPr>
              <a:t>Jēzus nāca uz zemes kā mūsu Glābējs.</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atbildēja: "Patiesību es jums saku: neviens nevar ieiet Dieva valstībā, ja nav dzimis no ūdens un Gara.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Džons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lv" sz="2800">
                <a:solidFill>
                  <a:schemeClr val="tx1">
                    <a:lumMod val="65000"/>
                    <a:lumOff val="35000"/>
                  </a:schemeClr>
                </a:solidFill>
              </a:rPr>
              <a:t>Bija kāds vīrietis vārdā Nikodēms, kurš bija Israēla skolotājs.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Viņš</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nāca</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uz</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Jēzus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uz</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jautāt</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plkst</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nakts.</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"Kā es varu iekļūt Dieva valstībā?"</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lv" altLang="ko-KR" sz="2800">
                <a:solidFill>
                  <a:schemeClr val="tx1">
                    <a:lumMod val="65000"/>
                    <a:lumOff val="35000"/>
                  </a:schemeClr>
                </a:solidFill>
              </a:rPr>
              <a:t>"Ja tu nepiedzimsi no jauna, tu nevari ieiet Dieva valstībā." Jēzus atbildēja.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Viņš nesaprata, ka viņam jāpiedzimst no jauna. "Vai man atgriezties mātes klēpī un atkal nākt ārā?"</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lv" altLang="ko-KR" sz="2600">
                <a:solidFill>
                  <a:schemeClr val="tx1">
                    <a:lumMod val="65000"/>
                    <a:lumOff val="35000"/>
                  </a:schemeClr>
                </a:solidFill>
              </a:rPr>
              <a:t>“Garam, nevis ķermenim, ir jāpiedzimst no jauna. "Cilvēks var piedzimt no jauna ar ūdeni un Svēto Garu." Jēzus atbildēja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lv" altLang="ko-KR" sz="2800">
                <a:solidFill>
                  <a:schemeClr val="tx1">
                    <a:lumMod val="65000"/>
                    <a:lumOff val="35000"/>
                  </a:schemeClr>
                </a:solidFill>
              </a:rPr>
              <a:t>"Tev jātic man un jātiek izglābtam." Jēzus pastāstīja Nikodēmam no jauna piedzimšanas noslēpumu.</a:t>
            </a:r>
            <a:r xmlns:a="http://schemas.openxmlformats.org/drawingml/2006/main">
              <a:rPr lang="lv"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a:t>
            </a:r>
            <a:r xmlns:a="http://schemas.openxmlformats.org/drawingml/2006/main">
              <a:rPr altLang="en-US" lang="lv" sz="4000">
                <a:solidFill>
                  <a:srgbClr val="ff0000"/>
                </a:solidFill>
              </a:rPr>
              <a:t> </a:t>
            </a:r>
            <a:r xmlns:a="http://schemas.openxmlformats.org/drawingml/2006/main">
              <a:rPr altLang="ko-KR" lang="lv" sz="4000">
                <a:solidFill>
                  <a:srgbClr val="ff0000"/>
                </a:solidFill>
              </a:rPr>
              <a:t>Nodarbība</a:t>
            </a:r>
            <a:r xmlns:a="http://schemas.openxmlformats.org/drawingml/2006/main">
              <a:rPr altLang="en-US" lang="lv"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solidFill>
                  <a:schemeClr val="tx1">
                    <a:lumMod val="65000"/>
                    <a:lumOff val="35000"/>
                  </a:schemeClr>
                </a:solidFill>
              </a:rPr>
              <a:t>Ja tu tici Jēzum,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tava dvēsele piedzims no jauna.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Tie, kas tic Jēzum, piedzimst no jauna, un jūs par to kļūsiet</a:t>
            </a:r>
            <a:r xmlns:a="http://schemas.openxmlformats.org/drawingml/2006/main">
              <a:rPr altLang="en-US" lang="lv" sz="3200">
                <a:solidFill>
                  <a:schemeClr val="tx1">
                    <a:lumMod val="65000"/>
                    <a:lumOff val="35000"/>
                  </a:schemeClr>
                </a:solidFill>
              </a:rPr>
              <a:t> </a:t>
            </a:r>
            <a:r xmlns:a="http://schemas.openxmlformats.org/drawingml/2006/main">
              <a:rPr altLang="ko-KR" lang="lv" sz="3200">
                <a:solidFill>
                  <a:schemeClr val="tx1">
                    <a:lumMod val="65000"/>
                    <a:lumOff val="35000"/>
                  </a:schemeClr>
                </a:solidFill>
              </a:rPr>
              <a:t>ienīst grēku un mīlēt Dievu.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Vai tu esi piedzimis no jauna?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v" sz="3200">
                <a:solidFill>
                  <a:schemeClr val="tx1">
                    <a:lumMod val="65000"/>
                    <a:lumOff val="35000"/>
                  </a:schemeClr>
                </a:solidFill>
              </a:rPr>
              <a:t>Mēs ticam Jēzum un piedzimstam no jauna. Tāpēc mums ir jāatceras, ka mēs esam atšķirīgi cilvēki no pasaules.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lv" sz="3200"/>
              <a:t>Kas ir Jēzus?</a:t>
            </a:r>
            <a:r xmlns:a="http://schemas.openxmlformats.org/drawingml/2006/main">
              <a:rPr altLang="en-US" lang="lv"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rgbClr val="0070c0"/>
                </a:solidFill>
              </a:rPr>
              <a:t>Jēzus ir..</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a:t>
            </a:r>
            <a:r xmlns:a="http://schemas.openxmlformats.org/drawingml/2006/main">
              <a:rPr altLang="en-US" lang="lv" sz="3600">
                <a:solidFill>
                  <a:schemeClr val="tx1">
                    <a:lumMod val="65000"/>
                    <a:lumOff val="35000"/>
                  </a:schemeClr>
                </a:solidFill>
              </a:rPr>
              <a:t> </a:t>
            </a:r>
            <a:r xmlns:a="http://schemas.openxmlformats.org/drawingml/2006/main">
              <a:rPr altLang="ko-KR" lang="lv" sz="3600">
                <a:solidFill>
                  <a:schemeClr val="tx1">
                    <a:lumMod val="65000"/>
                    <a:lumOff val="35000"/>
                  </a:schemeClr>
                </a:solidFill>
              </a:rPr>
              <a:t>ir tas, kurš padara taisnus un piedzimst no jauna tos, kas Viņam tic.</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viktorīna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Kas liek mums piedzimt no jauna?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① </a:t>
            </a:r>
            <a:r xmlns:a="http://schemas.openxmlformats.org/drawingml/2006/main">
              <a:rPr altLang="ko-KR" lang="lv" sz="2800">
                <a:solidFill>
                  <a:schemeClr val="tx1">
                    <a:lumMod val="65000"/>
                    <a:lumOff val="35000"/>
                  </a:schemeClr>
                </a:solidFill>
              </a:rPr>
              <a:t>ar ūdeni un Garu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② </a:t>
            </a:r>
            <a:r xmlns:a="http://schemas.openxmlformats.org/drawingml/2006/main">
              <a:rPr altLang="ko-KR" lang="lv" sz="2800">
                <a:solidFill>
                  <a:schemeClr val="tx1">
                    <a:lumMod val="65000"/>
                    <a:lumOff val="35000"/>
                  </a:schemeClr>
                </a:solidFill>
              </a:rPr>
              <a:t>ar eļļu un uguni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③ </a:t>
            </a:r>
            <a:r xmlns:a="http://schemas.openxmlformats.org/drawingml/2006/main">
              <a:rPr altLang="ko-KR" lang="lv" sz="2800">
                <a:solidFill>
                  <a:schemeClr val="tx1">
                    <a:lumMod val="65000"/>
                    <a:lumOff val="35000"/>
                  </a:schemeClr>
                </a:solidFill>
              </a:rPr>
              <a:t>ar asarām un dziesmām</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chemeClr val="tx1">
                    <a:lumMod val="65000"/>
                    <a:lumOff val="35000"/>
                  </a:schemeClr>
                </a:solidFill>
              </a:rPr>
              <a:t>④ </a:t>
            </a:r>
            <a:r xmlns:a="http://schemas.openxmlformats.org/drawingml/2006/main">
              <a:rPr altLang="ko-KR" lang="lv" sz="2800">
                <a:solidFill>
                  <a:schemeClr val="tx1">
                    <a:lumMod val="65000"/>
                    <a:lumOff val="35000"/>
                  </a:schemeClr>
                </a:solidFill>
              </a:rPr>
              <a:t>ar lūgšanu un pielūgsmi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lv" sz="2800">
                <a:solidFill>
                  <a:srgbClr val="ff0000"/>
                </a:solidFill>
              </a:rPr>
              <a:t>① </a:t>
            </a:r>
            <a:r xmlns:a="http://schemas.openxmlformats.org/drawingml/2006/main">
              <a:rPr altLang="ko-KR" lang="lv" sz="2800">
                <a:solidFill>
                  <a:srgbClr val="ff0000"/>
                </a:solidFill>
              </a:rPr>
              <a:t>ar ūdeni un Garu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v" sz="4000">
                <a:solidFill>
                  <a:srgbClr val="ff0000"/>
                </a:solidFill>
              </a:rPr>
              <a:t>Šodienas Vārds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lv" sz="3600">
                <a:solidFill>
                  <a:schemeClr val="tx1">
                    <a:lumMod val="65000"/>
                    <a:lumOff val="35000"/>
                  </a:schemeClr>
                </a:solidFill>
              </a:rPr>
              <a:t>Jēzus atbildēja: "Patiesību es jums saku: neviens nevar ieiet Dieva valstībā, ja nav dzimis no ūdens un Gara.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lv" sz="2800">
                <a:solidFill>
                  <a:schemeClr val="tx1">
                    <a:lumMod val="65000"/>
                    <a:lumOff val="35000"/>
                  </a:schemeClr>
                </a:solidFill>
              </a:rPr>
              <a:t>Džons</a:t>
            </a:r>
            <a:r xmlns:a="http://schemas.openxmlformats.org/drawingml/2006/main">
              <a:rPr altLang="en-US" lang="lv" sz="2800">
                <a:solidFill>
                  <a:schemeClr val="tx1">
                    <a:lumMod val="65000"/>
                    <a:lumOff val="35000"/>
                  </a:schemeClr>
                </a:solidFill>
              </a:rPr>
              <a:t> </a:t>
            </a:r>
            <a:r xmlns:a="http://schemas.openxmlformats.org/drawingml/2006/main">
              <a:rPr altLang="ko-KR" lang="lv"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